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29"/>
  </p:notesMasterIdLst>
  <p:sldIdLst>
    <p:sldId id="257" r:id="rId2"/>
    <p:sldId id="258" r:id="rId3"/>
    <p:sldId id="259" r:id="rId4"/>
    <p:sldId id="260" r:id="rId5"/>
    <p:sldId id="261" r:id="rId6"/>
    <p:sldId id="263" r:id="rId7"/>
    <p:sldId id="266" r:id="rId8"/>
    <p:sldId id="267" r:id="rId9"/>
    <p:sldId id="268" r:id="rId10"/>
    <p:sldId id="270" r:id="rId11"/>
    <p:sldId id="272" r:id="rId12"/>
    <p:sldId id="274" r:id="rId13"/>
    <p:sldId id="276" r:id="rId14"/>
    <p:sldId id="281" r:id="rId15"/>
    <p:sldId id="285" r:id="rId16"/>
    <p:sldId id="283" r:id="rId17"/>
    <p:sldId id="284" r:id="rId18"/>
    <p:sldId id="287" r:id="rId19"/>
    <p:sldId id="288" r:id="rId20"/>
    <p:sldId id="302" r:id="rId21"/>
    <p:sldId id="289" r:id="rId22"/>
    <p:sldId id="290" r:id="rId23"/>
    <p:sldId id="291" r:id="rId24"/>
    <p:sldId id="303" r:id="rId25"/>
    <p:sldId id="304" r:id="rId26"/>
    <p:sldId id="292" r:id="rId27"/>
    <p:sldId id="294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59" autoAdjust="0"/>
    <p:restoredTop sz="94660"/>
  </p:normalViewPr>
  <p:slideViewPr>
    <p:cSldViewPr snapToGrid="0">
      <p:cViewPr varScale="1">
        <p:scale>
          <a:sx n="62" d="100"/>
          <a:sy n="62" d="100"/>
        </p:scale>
        <p:origin x="76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15C69-2599-4D31-B36A-3D08AE86627F}" type="datetimeFigureOut">
              <a:rPr lang="fr-FR" smtClean="0"/>
              <a:t>27/02/2021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A103F-99FB-4042-89BA-248C5ABEDF1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2265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A103F-99FB-4042-89BA-248C5ABEDF1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8485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Institute of Life Science at SU has potential to create wealth through research and licensing of research discoveries.</a:t>
            </a:r>
            <a:endParaRPr lang="fr-F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A103F-99FB-4042-89BA-248C5ABEDF1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8187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A103F-99FB-4042-89BA-248C5ABEDF12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9709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A103F-99FB-4042-89BA-248C5ABEDF12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4533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D85F-2901-4EAB-A087-650E3D8339C7}" type="datetimeFigureOut">
              <a:rPr lang="fr-FR" smtClean="0"/>
              <a:t>27/02/2021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CAE52-2656-4BDE-9A26-5F3D92CEF8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2407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D85F-2901-4EAB-A087-650E3D8339C7}" type="datetimeFigureOut">
              <a:rPr lang="fr-FR" smtClean="0"/>
              <a:t>27/02/2021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CAE52-2656-4BDE-9A26-5F3D92CEF8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858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D85F-2901-4EAB-A087-650E3D8339C7}" type="datetimeFigureOut">
              <a:rPr lang="fr-FR" smtClean="0"/>
              <a:t>27/02/2021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CAE52-2656-4BDE-9A26-5F3D92CEF8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9823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D85F-2901-4EAB-A087-650E3D8339C7}" type="datetimeFigureOut">
              <a:rPr lang="fr-FR" smtClean="0"/>
              <a:t>27/02/2021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CAE52-2656-4BDE-9A26-5F3D92CEF8FF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6226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D85F-2901-4EAB-A087-650E3D8339C7}" type="datetimeFigureOut">
              <a:rPr lang="fr-FR" smtClean="0"/>
              <a:t>27/02/2021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CAE52-2656-4BDE-9A26-5F3D92CEF8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277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D85F-2901-4EAB-A087-650E3D8339C7}" type="datetimeFigureOut">
              <a:rPr lang="fr-FR" smtClean="0"/>
              <a:t>27/02/2021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CAE52-2656-4BDE-9A26-5F3D92CEF8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9045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D85F-2901-4EAB-A087-650E3D8339C7}" type="datetimeFigureOut">
              <a:rPr lang="fr-FR" smtClean="0"/>
              <a:t>27/02/2021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CAE52-2656-4BDE-9A26-5F3D92CEF8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90264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D85F-2901-4EAB-A087-650E3D8339C7}" type="datetimeFigureOut">
              <a:rPr lang="fr-FR" smtClean="0"/>
              <a:t>27/02/2021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CAE52-2656-4BDE-9A26-5F3D92CEF8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763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D85F-2901-4EAB-A087-650E3D8339C7}" type="datetimeFigureOut">
              <a:rPr lang="fr-FR" smtClean="0"/>
              <a:t>27/02/2021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CAE52-2656-4BDE-9A26-5F3D92CEF8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979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614" y="269875"/>
            <a:ext cx="6484194" cy="9064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613" y="1365250"/>
            <a:ext cx="6484195" cy="474663"/>
          </a:xfrm>
        </p:spPr>
        <p:txBody>
          <a:bodyPr/>
          <a:lstStyle>
            <a:lvl1pPr marL="0" indent="0">
              <a:buNone/>
              <a:defRPr b="1" u="sng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01613" y="2019300"/>
            <a:ext cx="6484937" cy="46434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99275" y="269875"/>
            <a:ext cx="5118100" cy="6392863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02207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D85F-2901-4EAB-A087-650E3D8339C7}" type="datetimeFigureOut">
              <a:rPr lang="fr-FR" smtClean="0"/>
              <a:t>27/02/2021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CAE52-2656-4BDE-9A26-5F3D92CEF8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2795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D85F-2901-4EAB-A087-650E3D8339C7}" type="datetimeFigureOut">
              <a:rPr lang="fr-FR" smtClean="0"/>
              <a:t>27/02/2021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CAE52-2656-4BDE-9A26-5F3D92CEF8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0787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D85F-2901-4EAB-A087-650E3D8339C7}" type="datetimeFigureOut">
              <a:rPr lang="fr-FR" smtClean="0"/>
              <a:t>27/02/2021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CAE52-2656-4BDE-9A26-5F3D92CEF8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760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D85F-2901-4EAB-A087-650E3D8339C7}" type="datetimeFigureOut">
              <a:rPr lang="fr-FR" smtClean="0"/>
              <a:t>27/02/2021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CAE52-2656-4BDE-9A26-5F3D92CEF8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2352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D85F-2901-4EAB-A087-650E3D8339C7}" type="datetimeFigureOut">
              <a:rPr lang="fr-FR" smtClean="0"/>
              <a:t>27/02/2021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CAE52-2656-4BDE-9A26-5F3D92CEF8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904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D85F-2901-4EAB-A087-650E3D8339C7}" type="datetimeFigureOut">
              <a:rPr lang="fr-FR" smtClean="0"/>
              <a:t>27/02/2021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CAE52-2656-4BDE-9A26-5F3D92CEF8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621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D85F-2901-4EAB-A087-650E3D8339C7}" type="datetimeFigureOut">
              <a:rPr lang="fr-FR" smtClean="0"/>
              <a:t>27/02/2021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CAE52-2656-4BDE-9A26-5F3D92CEF8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5153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F4D85F-2901-4EAB-A087-650E3D8339C7}" type="datetimeFigureOut">
              <a:rPr lang="fr-FR" smtClean="0"/>
              <a:t>27/02/2021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CAE52-2656-4BDE-9A26-5F3D92CEF8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3229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8F4D85F-2901-4EAB-A087-650E3D8339C7}" type="datetimeFigureOut">
              <a:rPr lang="fr-FR" smtClean="0"/>
              <a:t>27/02/2021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CAE52-2656-4BDE-9A26-5F3D92CEF8F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2964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9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846161" y="274638"/>
            <a:ext cx="12192000" cy="921984"/>
          </a:xfrm>
        </p:spPr>
        <p:txBody>
          <a:bodyPr>
            <a:normAutofit/>
          </a:bodyPr>
          <a:lstStyle/>
          <a:p>
            <a:pPr algn="ctr"/>
            <a:r>
              <a:rPr lang="fr-FR" b="1" dirty="0">
                <a:solidFill>
                  <a:schemeClr val="accent1"/>
                </a:solidFill>
                <a:latin typeface="+mn-lt"/>
                <a:cs typeface="Helvetica" panose="020B0604020202020204" pitchFamily="34" charset="0"/>
              </a:rPr>
              <a:t>Part 4: Wales vs. ‘</a:t>
            </a:r>
            <a:r>
              <a:rPr lang="fr-FR" b="1" dirty="0" err="1">
                <a:solidFill>
                  <a:schemeClr val="accent1"/>
                </a:solidFill>
                <a:latin typeface="+mn-lt"/>
                <a:cs typeface="Helvetica" panose="020B0604020202020204" pitchFamily="34" charset="0"/>
              </a:rPr>
              <a:t>England</a:t>
            </a:r>
            <a:r>
              <a:rPr lang="fr-FR" b="1" dirty="0">
                <a:solidFill>
                  <a:schemeClr val="accent1"/>
                </a:solidFill>
                <a:latin typeface="+mn-lt"/>
                <a:cs typeface="Helvetica" panose="020B0604020202020204" pitchFamily="34" charset="0"/>
              </a:rPr>
              <a:t> and Wales’ </a:t>
            </a:r>
            <a:endParaRPr lang="fr-FR" dirty="0">
              <a:solidFill>
                <a:schemeClr val="accent1"/>
              </a:solidFill>
              <a:latin typeface="+mn-lt"/>
              <a:cs typeface="Helvetica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315" y="1196622"/>
            <a:ext cx="7501371" cy="497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3838" y="136592"/>
            <a:ext cx="12048162" cy="672140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sz="2800" dirty="0"/>
              <a:t>Wall Street crash of 1929:</a:t>
            </a:r>
          </a:p>
          <a:p>
            <a:pPr lvl="1" algn="just"/>
            <a:r>
              <a:rPr lang="en-US" sz="2600" dirty="0"/>
              <a:t>Steel and transport workers</a:t>
            </a:r>
          </a:p>
          <a:p>
            <a:pPr lvl="1" algn="just"/>
            <a:r>
              <a:rPr lang="en-US" sz="2800" dirty="0"/>
              <a:t>Agriculture also hit hard</a:t>
            </a:r>
          </a:p>
          <a:p>
            <a:pPr algn="just"/>
            <a:endParaRPr lang="en-US" sz="800" dirty="0"/>
          </a:p>
          <a:p>
            <a:pPr algn="just"/>
            <a:r>
              <a:rPr lang="en-US" sz="2800" dirty="0"/>
              <a:t>1932-33= end of depression BUT also end of the industrial growth</a:t>
            </a:r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Massive emigration: </a:t>
            </a:r>
          </a:p>
          <a:p>
            <a:pPr lvl="1" algn="just"/>
            <a:r>
              <a:rPr lang="en-US" sz="2400" dirty="0"/>
              <a:t>1925-1939: 390,000 people </a:t>
            </a:r>
          </a:p>
          <a:p>
            <a:pPr lvl="1" algn="just"/>
            <a:r>
              <a:rPr lang="en-US" sz="2400" dirty="0"/>
              <a:t>1973: back to the 1925 demographic level </a:t>
            </a:r>
          </a:p>
          <a:p>
            <a:pPr marL="457200" lvl="1" indent="0" algn="just">
              <a:buNone/>
            </a:pPr>
            <a:endParaRPr lang="en-US" sz="2800" dirty="0"/>
          </a:p>
          <a:p>
            <a:pPr algn="just"/>
            <a:r>
              <a:rPr lang="en-US" sz="2800" dirty="0"/>
              <a:t>1945 </a:t>
            </a:r>
          </a:p>
          <a:p>
            <a:pPr lvl="1" algn="just"/>
            <a:r>
              <a:rPr lang="en-US" sz="2400" dirty="0"/>
              <a:t>Still low standard of living</a:t>
            </a:r>
            <a:endParaRPr lang="en-US" sz="500" dirty="0"/>
          </a:p>
          <a:p>
            <a:pPr lvl="1" algn="just"/>
            <a:r>
              <a:rPr lang="en-US" sz="2400" dirty="0"/>
              <a:t>Coal and steel industries = 30% of the Welsh male workforce</a:t>
            </a:r>
          </a:p>
          <a:p>
            <a:pPr lvl="1" algn="just"/>
            <a:r>
              <a:rPr lang="en-US" sz="2400" dirty="0"/>
              <a:t>Agriculture = 10% (WWII=  Food shortages =&gt; increase in prices =&gt;  prosperous agriculture)</a:t>
            </a:r>
          </a:p>
          <a:p>
            <a:pPr algn="just"/>
            <a:endParaRPr lang="en-US" sz="800" dirty="0"/>
          </a:p>
          <a:p>
            <a:pPr algn="just"/>
            <a:r>
              <a:rPr lang="en-US" sz="2600" dirty="0"/>
              <a:t>Late 20</a:t>
            </a:r>
            <a:r>
              <a:rPr lang="en-US" sz="2600" baseline="30000" dirty="0"/>
              <a:t>th</a:t>
            </a:r>
            <a:r>
              <a:rPr lang="en-US" sz="2600" dirty="0"/>
              <a:t> century: Coal industry almost completely vanished</a:t>
            </a:r>
          </a:p>
          <a:p>
            <a:pPr marL="0" indent="0" algn="just">
              <a:buNone/>
            </a:pPr>
            <a:endParaRPr lang="en-US" sz="2600" dirty="0"/>
          </a:p>
          <a:p>
            <a:pPr algn="just"/>
            <a:endParaRPr lang="en-US" sz="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E1CA6A1-33DE-4880-BEAE-B019FB357538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2454764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9651" y="342663"/>
            <a:ext cx="10190845" cy="1143000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solidFill>
                  <a:schemeClr val="accent1"/>
                </a:solidFill>
              </a:rPr>
              <a:t>2. </a:t>
            </a:r>
            <a:r>
              <a:rPr lang="fr-FR" sz="4000" b="1" dirty="0" err="1">
                <a:solidFill>
                  <a:schemeClr val="accent1"/>
                </a:solidFill>
              </a:rPr>
              <a:t>Economic</a:t>
            </a:r>
            <a:r>
              <a:rPr lang="fr-FR" sz="4000" b="1" dirty="0">
                <a:solidFill>
                  <a:schemeClr val="accent1"/>
                </a:solidFill>
              </a:rPr>
              <a:t> </a:t>
            </a:r>
            <a:r>
              <a:rPr lang="fr-FR" sz="4000" b="1" dirty="0" err="1">
                <a:solidFill>
                  <a:schemeClr val="accent1"/>
                </a:solidFill>
              </a:rPr>
              <a:t>Characteristics</a:t>
            </a:r>
            <a:r>
              <a:rPr lang="fr-FR" sz="4000" b="1" dirty="0">
                <a:solidFill>
                  <a:schemeClr val="accent1"/>
                </a:solidFill>
              </a:rPr>
              <a:t> </a:t>
            </a:r>
            <a:r>
              <a:rPr lang="fr-FR" sz="4000" b="1" dirty="0" err="1">
                <a:solidFill>
                  <a:schemeClr val="accent1"/>
                </a:solidFill>
              </a:rPr>
              <a:t>Today</a:t>
            </a:r>
            <a:endParaRPr lang="fr-FR" sz="4000" b="1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9651" y="1328942"/>
            <a:ext cx="11108116" cy="1036712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So-far vain efforts to replace/create jobs in former mining areas </a:t>
            </a:r>
          </a:p>
          <a:p>
            <a:pPr algn="just"/>
            <a:r>
              <a:rPr lang="en-US" sz="2400" dirty="0"/>
              <a:t>Regional level: Wealth gap (recently widening further)</a:t>
            </a:r>
          </a:p>
          <a:p>
            <a:pPr algn="just"/>
            <a:r>
              <a:rPr lang="en-US" sz="2400" dirty="0"/>
              <a:t>National level: Among the poorest regions of the UK with Northern Ireland and the North East of England</a:t>
            </a:r>
          </a:p>
          <a:p>
            <a:pPr lvl="1" algn="just">
              <a:spcAft>
                <a:spcPts val="600"/>
              </a:spcAft>
            </a:pPr>
            <a:r>
              <a:rPr lang="en-US" sz="2200" dirty="0"/>
              <a:t>GVA (Gross Value Added) : lowest level in the UK (exception: Cardiff, more dynamic than even London!)</a:t>
            </a:r>
          </a:p>
          <a:p>
            <a:pPr lvl="1">
              <a:spcBef>
                <a:spcPts val="0"/>
              </a:spcBef>
            </a:pPr>
            <a:r>
              <a:rPr lang="en-US" sz="2200" dirty="0"/>
              <a:t>Anglesey</a:t>
            </a:r>
          </a:p>
          <a:p>
            <a:pPr lvl="2">
              <a:spcBef>
                <a:spcPts val="0"/>
              </a:spcBef>
            </a:pPr>
            <a:r>
              <a:rPr lang="en-US" sz="1800" dirty="0"/>
              <a:t>GVA: </a:t>
            </a:r>
            <a:r>
              <a:rPr lang="en-GB" sz="1800" dirty="0"/>
              <a:t>only around half the UK figure</a:t>
            </a:r>
          </a:p>
          <a:p>
            <a:pPr lvl="2">
              <a:spcBef>
                <a:spcPts val="0"/>
              </a:spcBef>
            </a:pPr>
            <a:r>
              <a:rPr lang="en-US" sz="1800" dirty="0"/>
              <a:t>Closure of Anglesey </a:t>
            </a:r>
            <a:r>
              <a:rPr lang="en-US" sz="1800" dirty="0" err="1"/>
              <a:t>Aluminium</a:t>
            </a:r>
            <a:r>
              <a:rPr lang="en-US" sz="1800" dirty="0"/>
              <a:t> in 2009</a:t>
            </a:r>
          </a:p>
          <a:p>
            <a:pPr lvl="1" algn="just"/>
            <a:r>
              <a:rPr lang="en-US" sz="2200" dirty="0"/>
              <a:t>South Wales Valleys:</a:t>
            </a:r>
          </a:p>
          <a:p>
            <a:pPr lvl="2" algn="just"/>
            <a:r>
              <a:rPr lang="en-US" sz="1800" dirty="0"/>
              <a:t>Poorest region</a:t>
            </a:r>
          </a:p>
          <a:p>
            <a:pPr lvl="2" algn="just"/>
            <a:r>
              <a:rPr lang="en-US" sz="1800" dirty="0"/>
              <a:t>Erosion of jobs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6E6AA64-0980-4651-9AA9-CE8AF1DD09A3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2438494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851" y="8779"/>
            <a:ext cx="7805149" cy="355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097" y="3632734"/>
            <a:ext cx="62370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0"/>
              </a:spcBef>
            </a:pPr>
            <a:r>
              <a:rPr lang="fr-FR" sz="3000" dirty="0">
                <a:cs typeface="Arial" panose="020B0604020202020204" pitchFamily="34" charset="0"/>
              </a:rPr>
              <a:t>Aberystwyth (cultural capital)</a:t>
            </a:r>
          </a:p>
          <a:p>
            <a:pPr marL="914400" lvl="1" indent="-4572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2600" dirty="0">
                <a:cs typeface="Arial" panose="020B0604020202020204" pitchFamily="34" charset="0"/>
              </a:rPr>
              <a:t>25% </a:t>
            </a:r>
            <a:r>
              <a:rPr lang="fr-FR" sz="2600" dirty="0" err="1">
                <a:cs typeface="Arial" panose="020B0604020202020204" pitchFamily="34" charset="0"/>
              </a:rPr>
              <a:t>growth</a:t>
            </a:r>
            <a:r>
              <a:rPr lang="fr-FR" sz="2600" dirty="0">
                <a:cs typeface="Arial" panose="020B0604020202020204" pitchFamily="34" charset="0"/>
              </a:rPr>
              <a:t> in population</a:t>
            </a:r>
          </a:p>
          <a:p>
            <a:pPr marL="914400" lvl="1" indent="-4572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2600" dirty="0">
                <a:cs typeface="Arial" panose="020B0604020202020204" pitchFamily="34" charset="0"/>
              </a:rPr>
              <a:t>National Library of Wales</a:t>
            </a:r>
          </a:p>
          <a:p>
            <a:pPr marL="914400" lvl="1" indent="-4572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2600" dirty="0">
                <a:cs typeface="Arial" panose="020B0604020202020204" pitchFamily="34" charset="0"/>
              </a:rPr>
              <a:t>Aberystwyth </a:t>
            </a:r>
            <a:r>
              <a:rPr lang="fr-FR" sz="2600" dirty="0" err="1">
                <a:cs typeface="Arial" panose="020B0604020202020204" pitchFamily="34" charset="0"/>
              </a:rPr>
              <a:t>University</a:t>
            </a:r>
            <a:endParaRPr lang="fr-FR" sz="2600" dirty="0">
              <a:cs typeface="Arial" panose="020B0604020202020204" pitchFamily="34" charset="0"/>
            </a:endParaRPr>
          </a:p>
          <a:p>
            <a:pPr algn="just"/>
            <a:endParaRPr lang="en-US" sz="3200" dirty="0">
              <a:ea typeface="Helvetica" charset="0"/>
              <a:cs typeface="Helvetica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120750-64AB-AE46-A1FE-142B78D985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82" y="4724743"/>
            <a:ext cx="5410200" cy="184927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324651" y="135855"/>
            <a:ext cx="4711502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REASONS FOR HOPE</a:t>
            </a:r>
            <a:r>
              <a:rPr lang="fr-FR" sz="2800" dirty="0">
                <a:cs typeface="Arial" panose="020B0604020202020204" pitchFamily="34" charset="0"/>
              </a:rPr>
              <a:t>:</a:t>
            </a:r>
          </a:p>
          <a:p>
            <a:pPr marL="457200" indent="-457200" algn="just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fr-FR" sz="2800" dirty="0">
              <a:cs typeface="Arial" panose="020B0604020202020204" pitchFamily="34" charset="0"/>
            </a:endParaRPr>
          </a:p>
          <a:p>
            <a:pPr marL="457200" indent="-4572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2800" dirty="0" err="1">
                <a:cs typeface="Arial" panose="020B0604020202020204" pitchFamily="34" charset="0"/>
              </a:rPr>
              <a:t>Unemployment</a:t>
            </a:r>
            <a:r>
              <a:rPr lang="fr-FR" sz="2800" dirty="0">
                <a:cs typeface="Arial" panose="020B0604020202020204" pitchFamily="34" charset="0"/>
              </a:rPr>
              <a:t> rate: </a:t>
            </a:r>
          </a:p>
          <a:p>
            <a:pPr marL="457200" indent="-45720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fr-FR" sz="2800" dirty="0">
                <a:ea typeface="Helvetica" charset="0"/>
                <a:cs typeface="Arial" panose="020B0604020202020204" pitchFamily="34" charset="0"/>
              </a:rPr>
              <a:t>consistent </a:t>
            </a:r>
            <a:r>
              <a:rPr lang="fr-FR" sz="2800" dirty="0" err="1">
                <a:ea typeface="Helvetica" charset="0"/>
                <a:cs typeface="Arial" panose="020B0604020202020204" pitchFamily="34" charset="0"/>
              </a:rPr>
              <a:t>decrease</a:t>
            </a:r>
            <a:endParaRPr lang="fr-FR" sz="2800" dirty="0">
              <a:ea typeface="Helvetica" charset="0"/>
              <a:cs typeface="Arial" panose="020B0604020202020204" pitchFamily="34" charset="0"/>
            </a:endParaRPr>
          </a:p>
          <a:p>
            <a:pPr algn="ctr"/>
            <a:r>
              <a:rPr lang="en-GB" sz="2800" dirty="0"/>
              <a:t>4.1% (July 2016) </a:t>
            </a:r>
          </a:p>
          <a:p>
            <a:pPr algn="ctr"/>
            <a:r>
              <a:rPr lang="en-GB" sz="2800" dirty="0"/>
              <a:t>vs. </a:t>
            </a:r>
          </a:p>
          <a:p>
            <a:pPr algn="ctr"/>
            <a:r>
              <a:rPr lang="en-GB" sz="2800" dirty="0"/>
              <a:t>3.9 (August 2019)</a:t>
            </a:r>
            <a:endParaRPr lang="fr-FR" sz="2800" dirty="0"/>
          </a:p>
          <a:p>
            <a:pPr marL="457200" indent="-457200" algn="just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3200" dirty="0">
              <a:ea typeface="Helvetica" charset="0"/>
              <a:cs typeface="Helvetica" charset="0"/>
            </a:endParaRPr>
          </a:p>
        </p:txBody>
      </p:sp>
      <p:grpSp>
        <p:nvGrpSpPr>
          <p:cNvPr id="8" name="Groupe 7"/>
          <p:cNvGrpSpPr/>
          <p:nvPr/>
        </p:nvGrpSpPr>
        <p:grpSpPr>
          <a:xfrm>
            <a:off x="5816906" y="8779"/>
            <a:ext cx="6402078" cy="6837882"/>
            <a:chOff x="5816906" y="8779"/>
            <a:chExt cx="6402078" cy="6837882"/>
          </a:xfrm>
        </p:grpSpPr>
        <p:pic>
          <p:nvPicPr>
            <p:cNvPr id="2" name="Picture 2" descr="Image result for map of wales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74"/>
            <a:stretch/>
          </p:blipFill>
          <p:spPr bwMode="auto">
            <a:xfrm>
              <a:off x="5816906" y="8779"/>
              <a:ext cx="6402078" cy="6837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Ellipse 2"/>
            <p:cNvSpPr/>
            <p:nvPr/>
          </p:nvSpPr>
          <p:spPr>
            <a:xfrm>
              <a:off x="8093123" y="2560046"/>
              <a:ext cx="1198240" cy="1176795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129883" y="5649380"/>
            <a:ext cx="52039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 err="1"/>
              <a:t>Current</a:t>
            </a:r>
            <a:r>
              <a:rPr lang="fr-FR" sz="3000" dirty="0"/>
              <a:t> focus: services and </a:t>
            </a:r>
            <a:r>
              <a:rPr lang="fr-FR" sz="3000" dirty="0" err="1"/>
              <a:t>tourism</a:t>
            </a:r>
            <a:endParaRPr lang="fr-FR" sz="30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14861CF-4F08-4B4E-BC40-6F63E0451972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154948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5712" y="188640"/>
            <a:ext cx="8784976" cy="6552728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</a:pPr>
            <a:endParaRPr lang="fr-FR" sz="900" dirty="0"/>
          </a:p>
          <a:p>
            <a:pPr algn="just">
              <a:spcBef>
                <a:spcPts val="0"/>
              </a:spcBef>
            </a:pPr>
            <a:endParaRPr lang="fr-FR" sz="900" dirty="0"/>
          </a:p>
          <a:p>
            <a:pPr algn="just">
              <a:spcBef>
                <a:spcPts val="0"/>
              </a:spcBef>
            </a:pPr>
            <a:endParaRPr lang="en-US" sz="3000" dirty="0"/>
          </a:p>
          <a:p>
            <a:pPr algn="just">
              <a:spcBef>
                <a:spcPts val="0"/>
              </a:spcBef>
            </a:pPr>
            <a:endParaRPr lang="en-US" sz="900" dirty="0"/>
          </a:p>
          <a:p>
            <a:pPr algn="just">
              <a:spcBef>
                <a:spcPts val="0"/>
              </a:spcBef>
            </a:pPr>
            <a:endParaRPr lang="en-US" sz="900" dirty="0"/>
          </a:p>
          <a:p>
            <a:endParaRPr lang="fr-FR" sz="28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8077200" y="6356351"/>
            <a:ext cx="2133600" cy="365125"/>
          </a:xfrm>
          <a:prstGeom prst="rect">
            <a:avLst/>
          </a:prstGeom>
        </p:spPr>
        <p:txBody>
          <a:bodyPr/>
          <a:lstStyle/>
          <a:p>
            <a:fld id="{89863A3E-314A-48EC-B251-F78BD84CEFC2}" type="slidenum">
              <a:rPr lang="fr-FR" smtClean="0"/>
              <a:t>13</a:t>
            </a:fld>
            <a:endParaRPr lang="fr-F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F390270-2F3E-428B-92D7-27CE83DD8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352" y="692696"/>
            <a:ext cx="11673444" cy="1440160"/>
          </a:xfrm>
        </p:spPr>
        <p:txBody>
          <a:bodyPr>
            <a:normAutofit/>
          </a:bodyPr>
          <a:lstStyle/>
          <a:p>
            <a:r>
              <a:rPr lang="en-US" sz="6600" dirty="0"/>
              <a:t>Tourism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59" y="-15360"/>
            <a:ext cx="11532482" cy="687336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9322CB0-8FD5-4391-A72B-8C0D0EC4E6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743" y="0"/>
            <a:ext cx="9144000" cy="68580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76F544A-2517-4F9F-AC58-7297D92E1F93}"/>
              </a:ext>
            </a:extLst>
          </p:cNvPr>
          <p:cNvSpPr txBox="1"/>
          <p:nvPr/>
        </p:nvSpPr>
        <p:spPr>
          <a:xfrm>
            <a:off x="1992085" y="427630"/>
            <a:ext cx="3853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/>
              <a:t>Ynys</a:t>
            </a:r>
            <a:r>
              <a:rPr lang="fr-FR" sz="2000" dirty="0"/>
              <a:t> </a:t>
            </a:r>
            <a:r>
              <a:rPr lang="fr-FR" sz="2000" dirty="0" err="1"/>
              <a:t>Llanddwyn</a:t>
            </a:r>
            <a:r>
              <a:rPr lang="fr-FR" sz="2000" dirty="0"/>
              <a:t>, Anglesey</a:t>
            </a:r>
          </a:p>
        </p:txBody>
      </p:sp>
      <p:pic>
        <p:nvPicPr>
          <p:cNvPr id="10" name="Picture 2" descr="Image result for snowdonia national park">
            <a:extLst>
              <a:ext uri="{FF2B5EF4-FFF2-40B4-BE49-F238E27FC236}">
                <a16:creationId xmlns:a16="http://schemas.microsoft.com/office/drawing/2014/main" id="{4D3D77CF-CDA9-4801-93A6-EF06EB7A5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90" y="-15360"/>
            <a:ext cx="1028699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348B679-65C0-4799-A3FE-872C9C204351}"/>
              </a:ext>
            </a:extLst>
          </p:cNvPr>
          <p:cNvSpPr txBox="1"/>
          <p:nvPr/>
        </p:nvSpPr>
        <p:spPr>
          <a:xfrm>
            <a:off x="0" y="215114"/>
            <a:ext cx="3818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/>
              <a:t>Snowdonia</a:t>
            </a:r>
            <a:endParaRPr lang="fr-FR" sz="2000" dirty="0"/>
          </a:p>
          <a:p>
            <a:pPr algn="ctr"/>
            <a:r>
              <a:rPr lang="fr-FR" sz="2000" dirty="0"/>
              <a:t>National Park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A578020-0B50-4044-BB1C-B9ECD394A7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4" r="12014"/>
          <a:stretch/>
        </p:blipFill>
        <p:spPr>
          <a:xfrm>
            <a:off x="1138775" y="-15360"/>
            <a:ext cx="9648968" cy="685800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F526568-609C-489B-9C8E-CFB967B56D9C}"/>
              </a:ext>
            </a:extLst>
          </p:cNvPr>
          <p:cNvSpPr txBox="1"/>
          <p:nvPr/>
        </p:nvSpPr>
        <p:spPr>
          <a:xfrm>
            <a:off x="1138775" y="318772"/>
            <a:ext cx="2511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Pembrokeshire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D1D4F01-5064-4E9D-8CA0-E3A785A015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257" y="-15360"/>
            <a:ext cx="9144000" cy="6858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42AF235D-828E-49CE-82DC-75C08A39D47E}"/>
              </a:ext>
            </a:extLst>
          </p:cNvPr>
          <p:cNvSpPr txBox="1"/>
          <p:nvPr/>
        </p:nvSpPr>
        <p:spPr>
          <a:xfrm>
            <a:off x="8037068" y="5808747"/>
            <a:ext cx="25111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Tenby,</a:t>
            </a:r>
          </a:p>
          <a:p>
            <a:pPr algn="ctr"/>
            <a:r>
              <a:rPr lang="fr-FR" sz="2400" dirty="0"/>
              <a:t>Pembrokeshire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0C4FF86D-DE63-4C77-86FB-B492F3AF641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" r="7425"/>
          <a:stretch/>
        </p:blipFill>
        <p:spPr>
          <a:xfrm>
            <a:off x="832676" y="1"/>
            <a:ext cx="10290412" cy="685799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3BC4F838-6B43-4AA6-A4EE-03474E7E4840}"/>
              </a:ext>
            </a:extLst>
          </p:cNvPr>
          <p:cNvSpPr txBox="1"/>
          <p:nvPr/>
        </p:nvSpPr>
        <p:spPr>
          <a:xfrm>
            <a:off x="7639660" y="6138978"/>
            <a:ext cx="35924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Gowan</a:t>
            </a:r>
            <a:r>
              <a:rPr lang="fr-FR" sz="2400" dirty="0"/>
              <a:t> Peninsula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4F412E6D-7687-43FE-89D3-02D9711FAA3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6" r="8097"/>
          <a:stretch/>
        </p:blipFill>
        <p:spPr>
          <a:xfrm>
            <a:off x="917774" y="7680"/>
            <a:ext cx="10181230" cy="685800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08546A88-F0E3-4925-A6D2-8454B66D2713}"/>
              </a:ext>
            </a:extLst>
          </p:cNvPr>
          <p:cNvSpPr txBox="1"/>
          <p:nvPr/>
        </p:nvSpPr>
        <p:spPr>
          <a:xfrm>
            <a:off x="255204" y="5809202"/>
            <a:ext cx="47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Brecon</a:t>
            </a:r>
            <a:r>
              <a:rPr lang="fr-FR" sz="2400" dirty="0"/>
              <a:t> </a:t>
            </a:r>
            <a:r>
              <a:rPr lang="fr-FR" sz="2400" dirty="0" err="1"/>
              <a:t>Beacons</a:t>
            </a:r>
            <a:endParaRPr lang="fr-FR" sz="2400" dirty="0"/>
          </a:p>
          <a:p>
            <a:pPr algn="ctr"/>
            <a:r>
              <a:rPr lang="fr-FR" sz="2400" dirty="0"/>
              <a:t>National Park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EC10D22-E7C8-4979-BBDB-D4AE1EC77A9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" r="13134"/>
          <a:stretch/>
        </p:blipFill>
        <p:spPr>
          <a:xfrm>
            <a:off x="957618" y="7680"/>
            <a:ext cx="10276764" cy="6858000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CDB164B4-AE24-4617-B3D5-0806AA119BE2}"/>
              </a:ext>
            </a:extLst>
          </p:cNvPr>
          <p:cNvSpPr txBox="1"/>
          <p:nvPr/>
        </p:nvSpPr>
        <p:spPr>
          <a:xfrm>
            <a:off x="64011" y="301030"/>
            <a:ext cx="4312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/>
              <a:t>Tintern</a:t>
            </a:r>
            <a:r>
              <a:rPr lang="fr-FR" sz="2400" dirty="0"/>
              <a:t> Abbey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FD7402A-2BD4-4EBE-829A-8D8DFB1716B5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313184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1" grpId="0"/>
      <p:bldP spid="11" grpId="1"/>
      <p:bldP spid="13" grpId="0"/>
      <p:bldP spid="13" grpId="1"/>
      <p:bldP spid="15" grpId="0"/>
      <p:bldP spid="15" grpId="1"/>
      <p:bldP spid="17" grpId="0"/>
      <p:bldP spid="17" grpId="1"/>
      <p:bldP spid="19" grpId="0"/>
      <p:bldP spid="19" grpId="1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180C81-B577-7D43-90A6-360EBEBA14CA}"/>
              </a:ext>
            </a:extLst>
          </p:cNvPr>
          <p:cNvSpPr txBox="1"/>
          <p:nvPr/>
        </p:nvSpPr>
        <p:spPr>
          <a:xfrm>
            <a:off x="275569" y="1345127"/>
            <a:ext cx="1048147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Arial" panose="020B0604020202020204" pitchFamily="34" charset="0"/>
              </a:rPr>
              <a:t>Tourism 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Outdoor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National Parks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City tourism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3 billion pounds /year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cs typeface="Arial" panose="020B0604020202020204" pitchFamily="34" charset="0"/>
              </a:rPr>
              <a:t>Job creation</a:t>
            </a:r>
          </a:p>
          <a:p>
            <a:r>
              <a:rPr lang="en-GB" sz="2800" dirty="0"/>
              <a:t>= major area of employment growth and investment</a:t>
            </a:r>
            <a:endParaRPr lang="en-US" sz="28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cs typeface="Arial" panose="020B0604020202020204" pitchFamily="34" charset="0"/>
            </a:endParaRPr>
          </a:p>
          <a:p>
            <a:r>
              <a:rPr lang="en-US" sz="2800" b="1" dirty="0">
                <a:cs typeface="Arial" panose="020B0604020202020204" pitchFamily="34" charset="0"/>
              </a:rPr>
              <a:t>Cultural &amp; creation industries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2006= 17,500 employees; revenue: £400 million/year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Today= 40,000 jobs.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cs typeface="Arial" panose="020B0604020202020204" pitchFamily="34" charset="0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C918E75-6313-4E76-8382-2D13827CB23F}"/>
              </a:ext>
            </a:extLst>
          </p:cNvPr>
          <p:cNvSpPr txBox="1"/>
          <p:nvPr/>
        </p:nvSpPr>
        <p:spPr>
          <a:xfrm>
            <a:off x="470778" y="226031"/>
            <a:ext cx="94335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Booming</a:t>
            </a:r>
            <a:r>
              <a:rPr lang="fr-FR" sz="4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fr-FR" sz="4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sectors</a:t>
            </a:r>
            <a:endParaRPr lang="fr-FR" sz="4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593B149-5B77-4A04-9EC8-A29B038D44B2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1739228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C777DE-D9ED-704D-B2FD-20EBC7795689}"/>
              </a:ext>
            </a:extLst>
          </p:cNvPr>
          <p:cNvSpPr txBox="1"/>
          <p:nvPr/>
        </p:nvSpPr>
        <p:spPr>
          <a:xfrm>
            <a:off x="144397" y="1386551"/>
            <a:ext cx="43143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cs typeface="Arial" panose="020B0604020202020204" pitchFamily="34" charset="0"/>
              </a:rPr>
              <a:t>• Health, education, and government</a:t>
            </a:r>
          </a:p>
          <a:p>
            <a:endParaRPr lang="en-US" sz="2800" dirty="0">
              <a:cs typeface="Arial" panose="020B0604020202020204" pitchFamily="34" charset="0"/>
            </a:endParaRPr>
          </a:p>
          <a:p>
            <a:r>
              <a:rPr lang="en-US" sz="2800" dirty="0">
                <a:cs typeface="Arial" panose="020B0604020202020204" pitchFamily="34" charset="0"/>
              </a:rPr>
              <a:t>• 60% of the economy</a:t>
            </a:r>
          </a:p>
          <a:p>
            <a:r>
              <a:rPr lang="en-US" sz="2800" dirty="0">
                <a:cs typeface="Arial" panose="020B0604020202020204" pitchFamily="34" charset="0"/>
              </a:rPr>
              <a:t> </a:t>
            </a:r>
          </a:p>
          <a:p>
            <a:r>
              <a:rPr lang="en-US" sz="2800" dirty="0">
                <a:cs typeface="Arial" panose="020B0604020202020204" pitchFamily="34" charset="0"/>
              </a:rPr>
              <a:t>• 2009:</a:t>
            </a:r>
            <a:r>
              <a:rPr lang="en-US" sz="2800" dirty="0"/>
              <a:t> 27.4% of the Welsh workforce BUT austerity cuts =&gt;</a:t>
            </a:r>
          </a:p>
          <a:p>
            <a:r>
              <a:rPr lang="en-US" sz="2800" dirty="0"/>
              <a:t> 2018: 20.0%)</a:t>
            </a:r>
            <a:endParaRPr lang="en-US" sz="2800" dirty="0">
              <a:cs typeface="Arial" panose="020B0604020202020204" pitchFamily="34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/>
          <a:srcRect l="29553" t="24465" r="33172" b="18990"/>
          <a:stretch/>
        </p:blipFill>
        <p:spPr>
          <a:xfrm>
            <a:off x="4427603" y="163774"/>
            <a:ext cx="7620000" cy="64987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49816E-03E1-4821-BEEF-452B5E37D7A8}"/>
              </a:ext>
            </a:extLst>
          </p:cNvPr>
          <p:cNvSpPr txBox="1"/>
          <p:nvPr/>
        </p:nvSpPr>
        <p:spPr>
          <a:xfrm>
            <a:off x="551384" y="250769"/>
            <a:ext cx="89289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Public sector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D0A515B-1E79-4036-BE92-75D6AED416F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436" y="163774"/>
            <a:ext cx="5256530" cy="646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984B81F-7B39-4B58-BFA5-1F6B41C3F1AB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1131986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5627" y="1279034"/>
            <a:ext cx="8208912" cy="54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Resurgence of small, local businesses (ex organic farming)</a:t>
            </a:r>
            <a:endParaRPr lang="fr-FR" sz="2800" dirty="0"/>
          </a:p>
          <a:p>
            <a:r>
              <a:rPr lang="en-US" sz="2800" dirty="0"/>
              <a:t>Steel &amp; coal =&gt; lighter manufacturing </a:t>
            </a:r>
          </a:p>
          <a:p>
            <a:pPr lvl="1"/>
            <a:r>
              <a:rPr lang="en-US" sz="2400" dirty="0"/>
              <a:t>electronics, spare part, high technology industries</a:t>
            </a:r>
            <a:endParaRPr lang="en-US" sz="900" dirty="0"/>
          </a:p>
          <a:p>
            <a:r>
              <a:rPr lang="en-US" sz="2800" dirty="0"/>
              <a:t>Start-up support for small high-tech companies</a:t>
            </a:r>
          </a:p>
          <a:p>
            <a:r>
              <a:rPr lang="en-US" sz="2800" dirty="0"/>
              <a:t>The Welsh Government’s goal</a:t>
            </a:r>
          </a:p>
          <a:p>
            <a:pPr lvl="1"/>
            <a:r>
              <a:rPr lang="en-US" sz="2000" dirty="0"/>
              <a:t>Investment in these sectors, in research &amp; licensing (ex Institute of Life Science at Swansea University)</a:t>
            </a:r>
          </a:p>
          <a:p>
            <a:endParaRPr lang="en-US" sz="2800" dirty="0"/>
          </a:p>
          <a:p>
            <a:endParaRPr lang="en-US" sz="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5"/>
          <a:stretch/>
        </p:blipFill>
        <p:spPr>
          <a:xfrm>
            <a:off x="8760296" y="1628800"/>
            <a:ext cx="2974012" cy="43144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A02D91-CDB8-354D-81BE-EF22E884E1DE}"/>
              </a:ext>
            </a:extLst>
          </p:cNvPr>
          <p:cNvSpPr txBox="1"/>
          <p:nvPr/>
        </p:nvSpPr>
        <p:spPr>
          <a:xfrm>
            <a:off x="551384" y="250769"/>
            <a:ext cx="89289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Private sector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01C8230-122E-497A-8C01-F1691B735017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1127911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536" y="76158"/>
            <a:ext cx="11767597" cy="6237312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3000" dirty="0"/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4400" dirty="0"/>
              <a:t>Yet, productivity lags behind:</a:t>
            </a:r>
          </a:p>
          <a:p>
            <a:r>
              <a:rPr lang="en-GB" sz="3600" dirty="0"/>
              <a:t> </a:t>
            </a:r>
            <a:r>
              <a:rPr lang="en-GB" sz="3200" dirty="0"/>
              <a:t>exports fare very poorly (# 19</a:t>
            </a:r>
            <a:r>
              <a:rPr lang="en-GB" sz="3200" baseline="30000" dirty="0"/>
              <a:t>th</a:t>
            </a:r>
            <a:r>
              <a:rPr lang="en-GB" sz="3200" dirty="0"/>
              <a:t> cent)</a:t>
            </a:r>
          </a:p>
          <a:p>
            <a:r>
              <a:rPr lang="en-GB" sz="3200" dirty="0"/>
              <a:t> very few company head-quarters in Wales</a:t>
            </a:r>
          </a:p>
          <a:p>
            <a:r>
              <a:rPr lang="en-GB" sz="3200" dirty="0"/>
              <a:t> poor record in business start-ups</a:t>
            </a:r>
          </a:p>
          <a:p>
            <a:r>
              <a:rPr lang="en-GB" sz="3200" dirty="0"/>
              <a:t> a relatively small financial services sector.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sz="3200" dirty="0"/>
              <a:t> attempts at revitalizing the private sector but remains quite weak </a:t>
            </a:r>
          </a:p>
          <a:p>
            <a:pPr>
              <a:buFont typeface="Symbol" panose="05050102010706020507" pitchFamily="18" charset="2"/>
              <a:buChar char="Þ"/>
            </a:pPr>
            <a:endParaRPr lang="en-US" sz="3200" dirty="0"/>
          </a:p>
          <a:p>
            <a:pPr>
              <a:buFont typeface="Symbol" panose="05050102010706020507" pitchFamily="18" charset="2"/>
              <a:buChar char="Þ"/>
            </a:pPr>
            <a:r>
              <a:rPr lang="en-US" sz="3200" b="1" dirty="0"/>
              <a:t> </a:t>
            </a:r>
            <a:r>
              <a:rPr lang="en-US" sz="2800" b="1" dirty="0"/>
              <a:t>Economic growth: slower than the UK/England/Scotland’s.</a:t>
            </a:r>
          </a:p>
          <a:p>
            <a:pPr marL="0" indent="0">
              <a:buNone/>
            </a:pPr>
            <a:endParaRPr lang="fr-FR" sz="2800" dirty="0"/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buNone/>
            </a:pPr>
            <a:endParaRPr lang="en-US" sz="4400" dirty="0"/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endParaRPr lang="en-US" sz="9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741708C2-DE28-4853-B689-B94B6DC63669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4046664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7696" y="365149"/>
            <a:ext cx="11286423" cy="607659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2800" dirty="0"/>
          </a:p>
          <a:p>
            <a:pPr algn="just"/>
            <a:r>
              <a:rPr lang="en-US" sz="2800" dirty="0"/>
              <a:t>Economic and political matters closely linked</a:t>
            </a:r>
          </a:p>
          <a:p>
            <a:pPr algn="just"/>
            <a:r>
              <a:rPr lang="en-US" sz="2800" dirty="0"/>
              <a:t>Political Devolution (1999):</a:t>
            </a:r>
          </a:p>
          <a:p>
            <a:pPr lvl="1" algn="just"/>
            <a:r>
              <a:rPr lang="en-GB" sz="2400" dirty="0"/>
              <a:t>Management of eco development transferred to the Welsh Government</a:t>
            </a:r>
            <a:endParaRPr lang="en-US" sz="2400" dirty="0"/>
          </a:p>
          <a:p>
            <a:pPr lvl="1" algn="just"/>
            <a:r>
              <a:rPr lang="en-US" sz="2400" dirty="0"/>
              <a:t>Department for the Economy and Transport </a:t>
            </a:r>
            <a:r>
              <a:rPr lang="en-GB" sz="2400" dirty="0"/>
              <a:t>(June 2007). Objectives:</a:t>
            </a:r>
          </a:p>
          <a:p>
            <a:pPr lvl="2" algn="just"/>
            <a:r>
              <a:rPr lang="en-US" sz="2400" dirty="0"/>
              <a:t>Create jobs across Wales</a:t>
            </a:r>
          </a:p>
          <a:p>
            <a:pPr lvl="2" algn="just"/>
            <a:r>
              <a:rPr lang="en-US" sz="2400" dirty="0"/>
              <a:t> Stimulate </a:t>
            </a:r>
            <a:r>
              <a:rPr lang="en-US" sz="2400" dirty="0" err="1"/>
              <a:t>enterpreneurship</a:t>
            </a:r>
            <a:r>
              <a:rPr lang="en-US" sz="2400" dirty="0"/>
              <a:t> and growth </a:t>
            </a:r>
          </a:p>
          <a:p>
            <a:pPr lvl="2" algn="just"/>
            <a:r>
              <a:rPr lang="en-US" sz="2400" dirty="0"/>
              <a:t> Enhance skills for jobs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A353D11-4BC0-4A31-A7F7-0C6864E5C33C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3373072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1623" y="240783"/>
            <a:ext cx="10009112" cy="850106"/>
          </a:xfrm>
        </p:spPr>
        <p:txBody>
          <a:bodyPr>
            <a:normAutofit/>
          </a:bodyPr>
          <a:lstStyle/>
          <a:p>
            <a:pPr algn="l"/>
            <a:r>
              <a:rPr lang="fr-FR" sz="4000" b="1" dirty="0">
                <a:solidFill>
                  <a:schemeClr val="accent1"/>
                </a:solidFill>
              </a:rPr>
              <a:t>3. </a:t>
            </a:r>
            <a:r>
              <a:rPr lang="fr-FR" sz="4000" b="1" dirty="0" err="1">
                <a:solidFill>
                  <a:schemeClr val="accent1"/>
                </a:solidFill>
              </a:rPr>
              <a:t>Political</a:t>
            </a:r>
            <a:r>
              <a:rPr lang="fr-FR" sz="4000" b="1" dirty="0">
                <a:solidFill>
                  <a:schemeClr val="accent1"/>
                </a:solidFill>
              </a:rPr>
              <a:t> </a:t>
            </a:r>
            <a:r>
              <a:rPr lang="fr-FR" sz="4000" b="1" dirty="0" err="1">
                <a:solidFill>
                  <a:schemeClr val="accent1"/>
                </a:solidFill>
              </a:rPr>
              <a:t>Devolution</a:t>
            </a:r>
            <a:endParaRPr lang="fr-FR" sz="4000" b="1" dirty="0">
              <a:solidFill>
                <a:schemeClr val="accent1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0867" y="1255276"/>
            <a:ext cx="6705213" cy="4955070"/>
          </a:xfrm>
        </p:spPr>
        <p:txBody>
          <a:bodyPr>
            <a:noAutofit/>
          </a:bodyPr>
          <a:lstStyle/>
          <a:p>
            <a:r>
              <a:rPr lang="en-GB" sz="2800" dirty="0"/>
              <a:t>England and Wales often quoted together as one single entity</a:t>
            </a:r>
            <a:endParaRPr lang="en-US" sz="2800" dirty="0"/>
          </a:p>
          <a:p>
            <a:r>
              <a:rPr lang="fr-FR" sz="2800" dirty="0"/>
              <a:t>Cf incorporation/</a:t>
            </a:r>
            <a:r>
              <a:rPr lang="en-GB" sz="2800" dirty="0"/>
              <a:t>annexation: unilateral </a:t>
            </a:r>
            <a:r>
              <a:rPr lang="en-GB" sz="2800" dirty="0" err="1"/>
              <a:t>Eng</a:t>
            </a:r>
            <a:r>
              <a:rPr lang="en-GB" sz="2800" dirty="0"/>
              <a:t> decision, never approved by the Welsh (# Scot) early in the Middle Ages </a:t>
            </a:r>
            <a:endParaRPr lang="fr-FR" sz="2800" dirty="0"/>
          </a:p>
          <a:p>
            <a:r>
              <a:rPr lang="en-GB" sz="2800" dirty="0"/>
              <a:t>   E &amp; W:</a:t>
            </a:r>
          </a:p>
          <a:p>
            <a:pPr lvl="1"/>
            <a:r>
              <a:rPr lang="en-GB" sz="2600" dirty="0"/>
              <a:t>a single legal system </a:t>
            </a:r>
          </a:p>
          <a:p>
            <a:pPr lvl="1"/>
            <a:r>
              <a:rPr lang="en-US" sz="2600" dirty="0"/>
              <a:t>common features: education, religion, business, etc. </a:t>
            </a:r>
            <a:endParaRPr lang="en-GB" sz="2800" dirty="0"/>
          </a:p>
          <a:p>
            <a:endParaRPr lang="fr-FR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1764535"/>
            <a:ext cx="4917638" cy="307352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AE7624F-2FE9-4CE8-B37C-6EC0C4B3CC49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2561419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3400" y="278372"/>
            <a:ext cx="8229600" cy="994122"/>
          </a:xfrm>
        </p:spPr>
        <p:txBody>
          <a:bodyPr/>
          <a:lstStyle/>
          <a:p>
            <a:r>
              <a:rPr lang="fr-FR" b="1" dirty="0">
                <a:solidFill>
                  <a:srgbClr val="FF0000"/>
                </a:solidFill>
              </a:rPr>
              <a:t>Contents</a:t>
            </a:r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3399" y="1272494"/>
            <a:ext cx="10632583" cy="504056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4000" b="1" dirty="0"/>
          </a:p>
          <a:p>
            <a:pPr marL="0" indent="0">
              <a:buNone/>
            </a:pPr>
            <a:r>
              <a:rPr lang="fr-FR" sz="4300" b="1" dirty="0"/>
              <a:t>1. </a:t>
            </a:r>
            <a:r>
              <a:rPr lang="fr-FR" sz="4300" b="1" dirty="0" err="1"/>
              <a:t>Historical</a:t>
            </a:r>
            <a:r>
              <a:rPr lang="fr-FR" sz="4300" b="1" dirty="0"/>
              <a:t> </a:t>
            </a:r>
            <a:r>
              <a:rPr lang="fr-FR" sz="4300" b="1" dirty="0" err="1"/>
              <a:t>Reminders</a:t>
            </a:r>
            <a:endParaRPr lang="fr-FR" sz="4300" b="1" dirty="0"/>
          </a:p>
          <a:p>
            <a:pPr marL="0" indent="0">
              <a:buNone/>
            </a:pPr>
            <a:endParaRPr lang="fr-FR" sz="4300" b="1" dirty="0"/>
          </a:p>
          <a:p>
            <a:pPr marL="0" indent="0">
              <a:buNone/>
            </a:pPr>
            <a:r>
              <a:rPr lang="fr-FR" sz="4300" b="1" dirty="0"/>
              <a:t>2. </a:t>
            </a:r>
            <a:r>
              <a:rPr lang="fr-FR" sz="4300" b="1" dirty="0" err="1"/>
              <a:t>Economic</a:t>
            </a:r>
            <a:r>
              <a:rPr lang="fr-FR" sz="4300" b="1" dirty="0"/>
              <a:t> </a:t>
            </a:r>
            <a:r>
              <a:rPr lang="fr-FR" sz="4300" b="1" dirty="0" err="1"/>
              <a:t>Characteristics</a:t>
            </a:r>
            <a:r>
              <a:rPr lang="fr-FR" sz="4300" b="1" dirty="0"/>
              <a:t> </a:t>
            </a:r>
            <a:r>
              <a:rPr lang="fr-FR" sz="4300" b="1" dirty="0" err="1"/>
              <a:t>Today</a:t>
            </a:r>
            <a:endParaRPr lang="fr-FR" sz="4300" b="1" dirty="0"/>
          </a:p>
          <a:p>
            <a:pPr marL="0" indent="0">
              <a:buNone/>
            </a:pPr>
            <a:endParaRPr lang="fr-FR" sz="4300" b="1" dirty="0"/>
          </a:p>
          <a:p>
            <a:pPr marL="0" indent="0">
              <a:buNone/>
            </a:pPr>
            <a:r>
              <a:rPr lang="fr-FR" sz="4300" b="1" dirty="0"/>
              <a:t>3. </a:t>
            </a:r>
            <a:r>
              <a:rPr lang="fr-FR" sz="4300" b="1" dirty="0" err="1"/>
              <a:t>Political</a:t>
            </a:r>
            <a:r>
              <a:rPr lang="fr-FR" sz="4300" b="1" dirty="0"/>
              <a:t> </a:t>
            </a:r>
            <a:r>
              <a:rPr lang="fr-FR" sz="4300" b="1" dirty="0" err="1"/>
              <a:t>Devolution</a:t>
            </a:r>
            <a:endParaRPr lang="fr-FR" sz="4300" b="1" dirty="0"/>
          </a:p>
          <a:p>
            <a:pPr marL="0" indent="0">
              <a:buNone/>
            </a:pPr>
            <a:endParaRPr lang="fr-FR" sz="4300" b="1" dirty="0"/>
          </a:p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D46A4AF-0AED-4996-8130-A224DAD06F1F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3118166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2440" y="244727"/>
            <a:ext cx="6132007" cy="4955070"/>
          </a:xfrm>
        </p:spPr>
        <p:txBody>
          <a:bodyPr>
            <a:noAutofit/>
          </a:bodyPr>
          <a:lstStyle/>
          <a:p>
            <a:r>
              <a:rPr lang="en-GB" sz="2800" dirty="0"/>
              <a:t>Welsh &amp; Berwick Act (1746) = decided that the word “England” also meant Wales (in the </a:t>
            </a:r>
            <a:r>
              <a:rPr lang="en-GB" sz="2800" dirty="0" err="1"/>
              <a:t>dico</a:t>
            </a:r>
            <a:r>
              <a:rPr lang="en-GB" sz="2800" dirty="0"/>
              <a:t>: “for Wales, see England”)</a:t>
            </a:r>
            <a:endParaRPr lang="en-US" sz="2800" dirty="0"/>
          </a:p>
          <a:p>
            <a:r>
              <a:rPr lang="en-GB" sz="2800" dirty="0"/>
              <a:t>“Welsh” = name given by the English; comes from “</a:t>
            </a:r>
            <a:r>
              <a:rPr lang="en-GB" sz="2800" dirty="0" err="1"/>
              <a:t>Wealhas</a:t>
            </a:r>
            <a:r>
              <a:rPr lang="en-GB" sz="2800" dirty="0"/>
              <a:t>” </a:t>
            </a:r>
            <a:r>
              <a:rPr lang="en-GB" sz="2800" dirty="0" err="1"/>
              <a:t>ie</a:t>
            </a:r>
            <a:r>
              <a:rPr lang="en-GB" sz="2800" dirty="0"/>
              <a:t> foreigners # “Cymru” </a:t>
            </a:r>
            <a:r>
              <a:rPr lang="en-GB" sz="2800" dirty="0" err="1"/>
              <a:t>ie</a:t>
            </a:r>
            <a:r>
              <a:rPr lang="en-GB" sz="2800" dirty="0"/>
              <a:t> “companions” . </a:t>
            </a:r>
          </a:p>
          <a:p>
            <a:r>
              <a:rPr lang="en-GB" sz="2800" dirty="0"/>
              <a:t>The English tried to make Welsh culture and language disappear =&gt; deep mutations.</a:t>
            </a:r>
          </a:p>
          <a:p>
            <a:r>
              <a:rPr lang="en-GB" sz="2800" dirty="0"/>
              <a:t>=&gt; Problem of national identity: what does it mean to be Welsh?</a:t>
            </a:r>
            <a:endParaRPr lang="fr-FR" sz="2800" dirty="0"/>
          </a:p>
          <a:p>
            <a:pPr marL="0" indent="0">
              <a:buNone/>
            </a:pPr>
            <a:endParaRPr lang="en-US" sz="2800" dirty="0"/>
          </a:p>
          <a:p>
            <a:endParaRPr lang="fr-FR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0" y="2423492"/>
            <a:ext cx="4917638" cy="307352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C11EBD1-A4AF-4EE6-A3AF-9515F0052F73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1101906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3225" y="238551"/>
            <a:ext cx="6904024" cy="6476148"/>
          </a:xfrm>
        </p:spPr>
        <p:txBody>
          <a:bodyPr>
            <a:normAutofit fontScale="77500" lnSpcReduction="20000"/>
          </a:bodyPr>
          <a:lstStyle/>
          <a:p>
            <a:pPr algn="just"/>
            <a:endParaRPr lang="en-US" sz="900" dirty="0"/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400" dirty="0"/>
              <a:t>First referendum about more self-government in 1979 =&gt; NO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400" dirty="0"/>
              <a:t>But in the 80s: Thatcherism + environmental pbs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400" dirty="0"/>
              <a:t>=&gt; September 1997: referendums in Scotland and Wales on devolution of powers (Wales: 50,3% YES)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400" dirty="0"/>
              <a:t>Devolution = some level of political and legislative autonomy through </a:t>
            </a:r>
            <a:r>
              <a:rPr lang="en-US" sz="3400" dirty="0" err="1"/>
              <a:t>decentralisation</a:t>
            </a:r>
            <a:endParaRPr lang="en-US" sz="3400" dirty="0"/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400" dirty="0"/>
              <a:t>Scottish Parliament and a National Assembly for Wales </a:t>
            </a:r>
          </a:p>
          <a:p>
            <a:pPr algn="just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3400" dirty="0"/>
              <a:t>Government of Wales Act 1998</a:t>
            </a:r>
          </a:p>
          <a:p>
            <a:pPr marL="0" indent="0" algn="just">
              <a:buNone/>
            </a:pPr>
            <a:endParaRPr lang="en-US" sz="9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441" y="0"/>
            <a:ext cx="5029557" cy="3344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155"/>
          <a:stretch/>
        </p:blipFill>
        <p:spPr>
          <a:xfrm>
            <a:off x="7368474" y="3478014"/>
            <a:ext cx="4617493" cy="337998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FFAB0CC-BB98-42B1-AB81-6316F482C068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3080135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" y="-1"/>
            <a:ext cx="11963400" cy="6738258"/>
          </a:xfrm>
        </p:spPr>
        <p:txBody>
          <a:bodyPr>
            <a:normAutofit/>
          </a:bodyPr>
          <a:lstStyle/>
          <a:p>
            <a:pPr algn="just"/>
            <a:endParaRPr lang="en-US" sz="900" dirty="0"/>
          </a:p>
          <a:p>
            <a:pPr algn="just"/>
            <a:r>
              <a:rPr lang="en-US" sz="2800" b="1" dirty="0"/>
              <a:t>Senedd Cymru (Welsh Parliament)</a:t>
            </a:r>
          </a:p>
          <a:p>
            <a:pPr marL="0" indent="0" algn="just">
              <a:buNone/>
            </a:pPr>
            <a:endParaRPr lang="en-US" sz="900" b="1" dirty="0"/>
          </a:p>
          <a:p>
            <a:pPr lvl="1" algn="just"/>
            <a:r>
              <a:rPr lang="en-US" sz="2400" dirty="0"/>
              <a:t>Before May 2020: called the National Assembly for Wales </a:t>
            </a:r>
          </a:p>
          <a:p>
            <a:pPr marL="457200" lvl="1" indent="0" algn="just">
              <a:buNone/>
            </a:pPr>
            <a:r>
              <a:rPr lang="en-US" sz="2400" dirty="0"/>
              <a:t>/</a:t>
            </a:r>
            <a:r>
              <a:rPr lang="en-US" sz="2400" dirty="0" err="1"/>
              <a:t>Cynulliad</a:t>
            </a:r>
            <a:r>
              <a:rPr lang="en-US" sz="2400" dirty="0"/>
              <a:t> </a:t>
            </a:r>
            <a:r>
              <a:rPr lang="en-US" sz="2400" dirty="0" err="1"/>
              <a:t>Cenedlaethol</a:t>
            </a:r>
            <a:r>
              <a:rPr lang="en-US" sz="2400" dirty="0"/>
              <a:t> Cymru</a:t>
            </a:r>
          </a:p>
          <a:p>
            <a:pPr lvl="1" algn="just"/>
            <a:r>
              <a:rPr lang="en-US" sz="2400" dirty="0"/>
              <a:t>Unicameral</a:t>
            </a:r>
          </a:p>
          <a:p>
            <a:pPr lvl="1" algn="just"/>
            <a:r>
              <a:rPr lang="en-US" sz="2400" dirty="0"/>
              <a:t>60 Assembly Members (AMs)</a:t>
            </a:r>
          </a:p>
          <a:p>
            <a:pPr lvl="1" algn="just"/>
            <a:r>
              <a:rPr lang="en-US" sz="2400" dirty="0"/>
              <a:t>Elections every 5 years</a:t>
            </a:r>
          </a:p>
          <a:p>
            <a:pPr lvl="1" algn="just"/>
            <a:r>
              <a:rPr lang="en-GB" sz="2400" dirty="0"/>
              <a:t>UK Parliament remains sovereign</a:t>
            </a:r>
            <a:endParaRPr lang="en-US" sz="2400" dirty="0"/>
          </a:p>
          <a:p>
            <a:pPr lvl="1" algn="just"/>
            <a:r>
              <a:rPr lang="en-US" sz="2400" dirty="0"/>
              <a:t>Mostly secondary legislation (= adapting laws, not initiating them)</a:t>
            </a:r>
          </a:p>
          <a:p>
            <a:pPr lvl="1" algn="just"/>
            <a:r>
              <a:rPr lang="en-US" sz="2400" dirty="0"/>
              <a:t>Government of Wales Act 2006: introduced limited primary legislation</a:t>
            </a:r>
          </a:p>
          <a:p>
            <a:pPr lvl="1" algn="just"/>
            <a:r>
              <a:rPr lang="en-US" sz="2400" dirty="0"/>
              <a:t>March 2011 referendum: direct law-making powers </a:t>
            </a:r>
          </a:p>
          <a:p>
            <a:pPr lvl="1" algn="just"/>
            <a:r>
              <a:rPr lang="en-US" sz="2400" dirty="0"/>
              <a:t>Only 20 devolved subjects; the rest are ‘reserved matters’ (Westminster only)   </a:t>
            </a:r>
          </a:p>
          <a:p>
            <a:pPr algn="just"/>
            <a:endParaRPr lang="en-US" sz="2800" dirty="0"/>
          </a:p>
          <a:p>
            <a:pPr algn="just"/>
            <a:endParaRPr lang="fr-FR" sz="2800" dirty="0"/>
          </a:p>
        </p:txBody>
      </p:sp>
      <p:pic>
        <p:nvPicPr>
          <p:cNvPr id="1026" name="Picture 2" descr="Description de cette image, également commentée ci-après">
            <a:extLst>
              <a:ext uri="{FF2B5EF4-FFF2-40B4-BE49-F238E27FC236}">
                <a16:creationId xmlns:a16="http://schemas.microsoft.com/office/drawing/2014/main" id="{F787453D-96F3-43FE-9009-A2EAC2702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885" y="2380518"/>
            <a:ext cx="5894815" cy="98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E364C5E7-D3BE-4709-ACFA-CF579F5CEDC0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4132417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1069" y="471474"/>
            <a:ext cx="11709780" cy="1440160"/>
          </a:xfrm>
        </p:spPr>
        <p:txBody>
          <a:bodyPr>
            <a:normAutofit fontScale="90000"/>
          </a:bodyPr>
          <a:lstStyle/>
          <a:p>
            <a:r>
              <a:rPr lang="en-US" sz="3100" b="1" dirty="0"/>
              <a:t>What powers are devolved?</a:t>
            </a:r>
            <a:br>
              <a:rPr lang="en-US" sz="3100" b="1" dirty="0"/>
            </a:br>
            <a:br>
              <a:rPr lang="en-US" sz="3100" dirty="0"/>
            </a:br>
            <a:br>
              <a:rPr lang="en-US" dirty="0"/>
            </a:br>
            <a:endParaRPr lang="fr-FR" dirty="0"/>
          </a:p>
        </p:txBody>
      </p:sp>
      <p:graphicFrame>
        <p:nvGraphicFramePr>
          <p:cNvPr id="7" name="Espace réservé du contenu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9010279"/>
              </p:ext>
            </p:extLst>
          </p:nvPr>
        </p:nvGraphicFramePr>
        <p:xfrm>
          <a:off x="191069" y="1630051"/>
          <a:ext cx="5060451" cy="45035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604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90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MAJOR DEVOLVED POWERS</a:t>
                      </a:r>
                      <a:endParaRPr lang="fr-FR" sz="18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579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WALES</a:t>
                      </a:r>
                      <a:endParaRPr lang="fr-FR" sz="18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Agriculture, </a:t>
                      </a:r>
                      <a:r>
                        <a:rPr lang="fr-FR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forestry</a:t>
                      </a: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&amp; </a:t>
                      </a:r>
                      <a:r>
                        <a:rPr lang="fr-FR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fishing</a:t>
                      </a:r>
                      <a:endParaRPr lang="fr-FR" sz="18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57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Education</a:t>
                      </a:r>
                      <a:endParaRPr lang="fr-FR" sz="18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57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Environment</a:t>
                      </a:r>
                      <a:endParaRPr lang="fr-FR" sz="18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7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Health</a:t>
                      </a: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&amp; social </a:t>
                      </a:r>
                      <a:r>
                        <a:rPr lang="fr-FR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welfare</a:t>
                      </a:r>
                      <a:endParaRPr lang="fr-FR" sz="18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57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Housing</a:t>
                      </a:r>
                      <a:endParaRPr lang="fr-FR" sz="18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57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Local </a:t>
                      </a:r>
                      <a:r>
                        <a:rPr lang="fr-FR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government</a:t>
                      </a:r>
                      <a:endParaRPr lang="fr-FR" sz="18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57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Fire</a:t>
                      </a: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&amp; </a:t>
                      </a:r>
                      <a:r>
                        <a:rPr lang="fr-FR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rescue</a:t>
                      </a: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services</a:t>
                      </a:r>
                      <a:endParaRPr lang="fr-FR" sz="18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57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Highways</a:t>
                      </a: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&amp; transport</a:t>
                      </a:r>
                      <a:endParaRPr lang="fr-FR" sz="18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579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Economic</a:t>
                      </a:r>
                      <a:r>
                        <a:rPr lang="fr-FR" sz="180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fr-FR" sz="1800" dirty="0" err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development</a:t>
                      </a:r>
                      <a:endParaRPr lang="fr-FR" sz="1800" dirty="0">
                        <a:solidFill>
                          <a:schemeClr val="tx1"/>
                        </a:solidFill>
                        <a:effectLst/>
                        <a:latin typeface="+mj-lt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Titre 1">
            <a:extLst>
              <a:ext uri="{FF2B5EF4-FFF2-40B4-BE49-F238E27FC236}">
                <a16:creationId xmlns:a16="http://schemas.microsoft.com/office/drawing/2014/main" id="{DDD066E1-65F4-49C3-92A0-59EC582E1836}"/>
              </a:ext>
            </a:extLst>
          </p:cNvPr>
          <p:cNvSpPr txBox="1">
            <a:spLocks/>
          </p:cNvSpPr>
          <p:nvPr/>
        </p:nvSpPr>
        <p:spPr>
          <a:xfrm>
            <a:off x="6414937" y="471474"/>
            <a:ext cx="5485912" cy="18136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n-US" sz="2600" b="1" dirty="0"/>
              <a:t>What powers are not devolved?</a:t>
            </a:r>
            <a:br>
              <a:rPr lang="en-US" sz="2600" b="1" dirty="0"/>
            </a:br>
            <a:br>
              <a:rPr lang="en-US" sz="2600" b="1" dirty="0"/>
            </a:br>
            <a:r>
              <a:rPr lang="en-US" sz="2400" dirty="0"/>
              <a:t>(The UK government is responsible for national policy on all powers which have not been devolved)</a:t>
            </a:r>
            <a:endParaRPr lang="fr-FR" sz="2600" dirty="0"/>
          </a:p>
        </p:txBody>
      </p:sp>
      <p:graphicFrame>
        <p:nvGraphicFramePr>
          <p:cNvPr id="5" name="Espace réservé du contenu 5">
            <a:extLst>
              <a:ext uri="{FF2B5EF4-FFF2-40B4-BE49-F238E27FC236}">
                <a16:creationId xmlns:a16="http://schemas.microsoft.com/office/drawing/2014/main" id="{92B42629-EFB5-49E2-9278-010A483DBB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8957487"/>
              </p:ext>
            </p:extLst>
          </p:nvPr>
        </p:nvGraphicFramePr>
        <p:xfrm>
          <a:off x="6808847" y="2653459"/>
          <a:ext cx="4925954" cy="34801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259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71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solidFill>
                            <a:schemeClr val="tx1"/>
                          </a:solidFill>
                          <a:effectLst/>
                        </a:rPr>
                        <a:t>MAJOR NON-DEVOLVED POWERS</a:t>
                      </a:r>
                      <a:endParaRPr lang="fr-FR" sz="1100" b="1" dirty="0">
                        <a:solidFill>
                          <a:schemeClr val="tx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16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</a:rPr>
                        <a:t>WALES</a:t>
                      </a:r>
                      <a:endParaRPr lang="fr-FR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71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</a:rPr>
                        <a:t>  </a:t>
                      </a:r>
                      <a:r>
                        <a:rPr lang="fr-FR" sz="1800" b="1" dirty="0" err="1">
                          <a:effectLst/>
                        </a:rPr>
                        <a:t>Defence</a:t>
                      </a:r>
                      <a:r>
                        <a:rPr lang="fr-FR" sz="1800" b="1" dirty="0">
                          <a:effectLst/>
                        </a:rPr>
                        <a:t> &amp; national </a:t>
                      </a:r>
                      <a:r>
                        <a:rPr lang="fr-FR" sz="1800" b="1" dirty="0" err="1">
                          <a:effectLst/>
                        </a:rPr>
                        <a:t>security</a:t>
                      </a:r>
                      <a:endParaRPr lang="fr-FR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71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</a:rPr>
                        <a:t>  </a:t>
                      </a:r>
                      <a:r>
                        <a:rPr lang="fr-FR" sz="1800" b="1" dirty="0" err="1">
                          <a:effectLst/>
                        </a:rPr>
                        <a:t>Economic</a:t>
                      </a:r>
                      <a:r>
                        <a:rPr lang="fr-FR" sz="1800" b="1" dirty="0">
                          <a:effectLst/>
                        </a:rPr>
                        <a:t> </a:t>
                      </a:r>
                      <a:r>
                        <a:rPr lang="fr-FR" sz="1800" b="1" dirty="0" err="1">
                          <a:effectLst/>
                        </a:rPr>
                        <a:t>policy</a:t>
                      </a:r>
                      <a:endParaRPr lang="fr-FR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71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</a:rPr>
                        <a:t>  </a:t>
                      </a:r>
                      <a:r>
                        <a:rPr lang="fr-FR" sz="1800" b="1" dirty="0" err="1">
                          <a:effectLst/>
                        </a:rPr>
                        <a:t>Foreign</a:t>
                      </a:r>
                      <a:r>
                        <a:rPr lang="fr-FR" sz="1800" b="1" dirty="0">
                          <a:effectLst/>
                        </a:rPr>
                        <a:t> </a:t>
                      </a:r>
                      <a:r>
                        <a:rPr lang="fr-FR" sz="1800" b="1" dirty="0" err="1">
                          <a:effectLst/>
                        </a:rPr>
                        <a:t>policy</a:t>
                      </a:r>
                      <a:endParaRPr lang="fr-FR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71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</a:rPr>
                        <a:t>  </a:t>
                      </a:r>
                      <a:r>
                        <a:rPr lang="fr-FR" sz="1800" b="1" dirty="0" err="1">
                          <a:effectLst/>
                        </a:rPr>
                        <a:t>Energy</a:t>
                      </a:r>
                      <a:endParaRPr lang="fr-FR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716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800" b="1" dirty="0">
                          <a:effectLst/>
                        </a:rPr>
                        <a:t>  Immigration &amp; </a:t>
                      </a:r>
                      <a:r>
                        <a:rPr lang="fr-FR" sz="1800" b="1" dirty="0" err="1">
                          <a:effectLst/>
                        </a:rPr>
                        <a:t>nationality</a:t>
                      </a:r>
                      <a:endParaRPr lang="fr-FR" sz="11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28B7CD04-2BC0-4DEB-9D90-1CB11D09A059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3301208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/>
          <p:cNvGrpSpPr/>
          <p:nvPr/>
        </p:nvGrpSpPr>
        <p:grpSpPr>
          <a:xfrm>
            <a:off x="2129050" y="341195"/>
            <a:ext cx="10062950" cy="6229667"/>
            <a:chOff x="2129050" y="341195"/>
            <a:chExt cx="10062950" cy="6229667"/>
          </a:xfrm>
        </p:grpSpPr>
        <p:sp>
          <p:nvSpPr>
            <p:cNvPr id="7" name="ZoneTexte 6"/>
            <p:cNvSpPr txBox="1"/>
            <p:nvPr/>
          </p:nvSpPr>
          <p:spPr>
            <a:xfrm>
              <a:off x="2129050" y="5308978"/>
              <a:ext cx="6755642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sz="1200" dirty="0"/>
            </a:p>
            <a:p>
              <a:r>
                <a:rPr lang="fr-FR" sz="3200" dirty="0" err="1"/>
                <a:t>Current</a:t>
              </a:r>
              <a:r>
                <a:rPr lang="fr-FR" sz="3200" dirty="0"/>
                <a:t> First </a:t>
              </a:r>
              <a:r>
                <a:rPr lang="fr-FR" sz="3200" dirty="0" err="1"/>
                <a:t>Minister</a:t>
              </a:r>
              <a:r>
                <a:rPr lang="fr-FR" sz="3200" dirty="0"/>
                <a:t> of Wales =</a:t>
              </a:r>
            </a:p>
            <a:p>
              <a:r>
                <a:rPr lang="fr-FR" sz="3200" dirty="0"/>
                <a:t> Mark </a:t>
              </a:r>
              <a:r>
                <a:rPr lang="fr-FR" sz="3200" dirty="0" err="1"/>
                <a:t>Drakeford</a:t>
              </a:r>
              <a:r>
                <a:rPr lang="fr-FR" sz="3200" dirty="0"/>
                <a:t> (Labour)</a:t>
              </a:r>
            </a:p>
          </p:txBody>
        </p:sp>
        <p:pic>
          <p:nvPicPr>
            <p:cNvPr id="11268" name="Picture 4" descr="Mark Drakeford - National Assembly for Wales (cropped)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956"/>
            <a:stretch/>
          </p:blipFill>
          <p:spPr bwMode="auto">
            <a:xfrm>
              <a:off x="8359811" y="341195"/>
              <a:ext cx="3832189" cy="61432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CFB773F6-66AB-46A4-B026-8B355FE2AB67}"/>
              </a:ext>
            </a:extLst>
          </p:cNvPr>
          <p:cNvSpPr txBox="1"/>
          <p:nvPr/>
        </p:nvSpPr>
        <p:spPr>
          <a:xfrm>
            <a:off x="247167" y="89666"/>
            <a:ext cx="726324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Current</a:t>
            </a:r>
            <a:r>
              <a:rPr lang="fr-FR" sz="3200" dirty="0"/>
              <a:t> </a:t>
            </a:r>
            <a:r>
              <a:rPr lang="fr-FR" sz="3200" dirty="0" err="1"/>
              <a:t>Senedd</a:t>
            </a:r>
            <a:r>
              <a:rPr lang="fr-FR" sz="3200" dirty="0"/>
              <a:t> composition (</a:t>
            </a:r>
            <a:r>
              <a:rPr lang="fr-FR" sz="3200" dirty="0" err="1"/>
              <a:t>since</a:t>
            </a:r>
            <a:r>
              <a:rPr lang="fr-FR" sz="3200" dirty="0"/>
              <a:t> 2016 &amp; </a:t>
            </a:r>
            <a:r>
              <a:rPr lang="fr-FR" sz="3200" dirty="0" err="1"/>
              <a:t>until</a:t>
            </a:r>
            <a:r>
              <a:rPr lang="fr-FR" sz="3200" dirty="0"/>
              <a:t> May 2021):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BE2EB9A-FE4E-45D1-8601-9D9572C78E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882" t="34457" r="2837" b="12959"/>
          <a:stretch/>
        </p:blipFill>
        <p:spPr>
          <a:xfrm>
            <a:off x="2578812" y="1284269"/>
            <a:ext cx="3421295" cy="400291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D308C5A-0095-4884-BA18-26CAF6E77945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1936170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07274" y="169511"/>
            <a:ext cx="8946541" cy="6517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3500" dirty="0" err="1"/>
              <a:t>Political</a:t>
            </a:r>
            <a:r>
              <a:rPr lang="fr-FR" sz="3500" dirty="0"/>
              <a:t> parties :</a:t>
            </a:r>
          </a:p>
          <a:p>
            <a:pPr marL="0" indent="0">
              <a:buNone/>
            </a:pPr>
            <a:endParaRPr lang="fr-FR" sz="2800" dirty="0"/>
          </a:p>
          <a:p>
            <a:r>
              <a:rPr lang="fr-FR" sz="3200" dirty="0"/>
              <a:t>Labour (</a:t>
            </a:r>
            <a:r>
              <a:rPr lang="fr-FR" sz="3200" dirty="0" err="1"/>
              <a:t>current</a:t>
            </a:r>
            <a:r>
              <a:rPr lang="fr-FR" sz="3200" dirty="0"/>
              <a:t> </a:t>
            </a:r>
            <a:r>
              <a:rPr lang="fr-FR" sz="3200" dirty="0" err="1"/>
              <a:t>majority</a:t>
            </a:r>
            <a:r>
              <a:rPr lang="fr-FR" sz="3200" dirty="0"/>
              <a:t>)</a:t>
            </a:r>
          </a:p>
          <a:p>
            <a:r>
              <a:rPr lang="fr-FR" sz="3200" dirty="0"/>
              <a:t>Conservative Party</a:t>
            </a:r>
          </a:p>
          <a:p>
            <a:r>
              <a:rPr lang="fr-FR" sz="3200" dirty="0"/>
              <a:t>Green Party</a:t>
            </a:r>
          </a:p>
          <a:p>
            <a:r>
              <a:rPr lang="fr-FR" sz="3200" dirty="0"/>
              <a:t>Plaid </a:t>
            </a:r>
            <a:r>
              <a:rPr lang="fr-FR" sz="3200" dirty="0" err="1"/>
              <a:t>Cymru</a:t>
            </a:r>
            <a:endParaRPr lang="fr-FR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fr-FR" sz="3000" dirty="0"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fr-FR" sz="2800" dirty="0">
                <a:latin typeface="Calibri" panose="020F0502020204030204" pitchFamily="34" charset="0"/>
                <a:cs typeface="Calibri" panose="020F0502020204030204" pitchFamily="34" charset="0"/>
              </a:rPr>
              <a:t>/ˌ</a:t>
            </a:r>
            <a:r>
              <a:rPr lang="fr-F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plaɪd</a:t>
            </a:r>
            <a:r>
              <a:rPr lang="fr-FR" sz="2800" dirty="0">
                <a:latin typeface="Calibri" panose="020F0502020204030204" pitchFamily="34" charset="0"/>
                <a:cs typeface="Calibri" panose="020F0502020204030204" pitchFamily="34" charset="0"/>
              </a:rPr>
              <a:t> ˈ</a:t>
            </a:r>
            <a:r>
              <a:rPr lang="fr-FR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kʌmri</a:t>
            </a:r>
            <a:r>
              <a:rPr lang="fr-FR" sz="2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</a:p>
          <a:p>
            <a:pPr lvl="1"/>
            <a:r>
              <a:rPr lang="fr-FR" sz="2800" dirty="0" err="1">
                <a:cs typeface="Calibri" panose="020F0502020204030204" pitchFamily="34" charset="0"/>
              </a:rPr>
              <a:t>Created</a:t>
            </a:r>
            <a:r>
              <a:rPr lang="fr-FR" sz="2800" dirty="0">
                <a:cs typeface="Calibri" panose="020F0502020204030204" pitchFamily="34" charset="0"/>
              </a:rPr>
              <a:t> in 1925; first </a:t>
            </a:r>
            <a:r>
              <a:rPr lang="fr-FR" sz="2800" dirty="0" err="1">
                <a:cs typeface="Calibri" panose="020F0502020204030204" pitchFamily="34" charset="0"/>
              </a:rPr>
              <a:t>seat</a:t>
            </a:r>
            <a:r>
              <a:rPr lang="fr-FR" sz="2800" dirty="0">
                <a:cs typeface="Calibri" panose="020F0502020204030204" pitchFamily="34" charset="0"/>
              </a:rPr>
              <a:t> in </a:t>
            </a:r>
            <a:r>
              <a:rPr lang="fr-FR" sz="2800" dirty="0" err="1">
                <a:cs typeface="Calibri" panose="020F0502020204030204" pitchFamily="34" charset="0"/>
              </a:rPr>
              <a:t>Parliament</a:t>
            </a:r>
            <a:r>
              <a:rPr lang="fr-FR" sz="2800" dirty="0">
                <a:cs typeface="Calibri" panose="020F0502020204030204" pitchFamily="34" charset="0"/>
              </a:rPr>
              <a:t> in 1966</a:t>
            </a:r>
          </a:p>
          <a:p>
            <a:pPr lvl="1"/>
            <a:r>
              <a:rPr lang="fr-FR" sz="2800" dirty="0">
                <a:cs typeface="Calibri" panose="020F0502020204030204" pitchFamily="34" charset="0"/>
              </a:rPr>
              <a:t>Pro-</a:t>
            </a:r>
            <a:r>
              <a:rPr lang="fr-FR" sz="2800" dirty="0" err="1">
                <a:cs typeface="Calibri" panose="020F0502020204030204" pitchFamily="34" charset="0"/>
              </a:rPr>
              <a:t>Welsh</a:t>
            </a:r>
            <a:r>
              <a:rPr lang="fr-FR" sz="2800" dirty="0">
                <a:cs typeface="Calibri" panose="020F0502020204030204" pitchFamily="34" charset="0"/>
              </a:rPr>
              <a:t> </a:t>
            </a:r>
            <a:r>
              <a:rPr lang="fr-FR" sz="2800" dirty="0" err="1">
                <a:cs typeface="Calibri" panose="020F0502020204030204" pitchFamily="34" charset="0"/>
              </a:rPr>
              <a:t>independence</a:t>
            </a:r>
            <a:r>
              <a:rPr lang="fr-FR" sz="2800" dirty="0">
                <a:cs typeface="Calibri" panose="020F0502020204030204" pitchFamily="34" charset="0"/>
              </a:rPr>
              <a:t> </a:t>
            </a:r>
            <a:r>
              <a:rPr lang="fr-FR" sz="2800" dirty="0" err="1">
                <a:cs typeface="Calibri" panose="020F0502020204030204" pitchFamily="34" charset="0"/>
              </a:rPr>
              <a:t>from</a:t>
            </a:r>
            <a:r>
              <a:rPr lang="fr-FR" sz="2800" dirty="0">
                <a:cs typeface="Calibri" panose="020F0502020204030204" pitchFamily="34" charset="0"/>
              </a:rPr>
              <a:t> the UK</a:t>
            </a:r>
          </a:p>
          <a:p>
            <a:pPr lvl="1"/>
            <a:r>
              <a:rPr lang="fr-FR" sz="2800" dirty="0" err="1">
                <a:cs typeface="Calibri" panose="020F0502020204030204" pitchFamily="34" charset="0"/>
              </a:rPr>
              <a:t>Social-democratic</a:t>
            </a:r>
            <a:endParaRPr lang="fr-FR" sz="2800" dirty="0">
              <a:cs typeface="Calibri" panose="020F0502020204030204" pitchFamily="34" charset="0"/>
            </a:endParaRPr>
          </a:p>
          <a:p>
            <a:pPr lvl="1"/>
            <a:r>
              <a:rPr lang="fr-FR" sz="2800" dirty="0" err="1">
                <a:cs typeface="Calibri" panose="020F0502020204030204" pitchFamily="34" charset="0"/>
              </a:rPr>
              <a:t>Pro-European</a:t>
            </a:r>
            <a:endParaRPr lang="fr-FR" sz="2800" dirty="0">
              <a:cs typeface="Calibri" panose="020F0502020204030204" pitchFamily="34" charset="0"/>
            </a:endParaRPr>
          </a:p>
          <a:p>
            <a:pPr lvl="1"/>
            <a:endParaRPr lang="fr-FR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fr-FR" sz="3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4E4AB-825C-4CE1-97FC-4A5D29A84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1470" y="1672118"/>
            <a:ext cx="6096000" cy="167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006AFD77-86EC-4E11-AE9F-02D1822C53E0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2538588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7016" y="171457"/>
            <a:ext cx="11218048" cy="6552728"/>
          </a:xfrm>
        </p:spPr>
        <p:txBody>
          <a:bodyPr>
            <a:normAutofit/>
          </a:bodyPr>
          <a:lstStyle/>
          <a:p>
            <a:pPr algn="just"/>
            <a:endParaRPr lang="fr-FR" sz="1200" dirty="0"/>
          </a:p>
          <a:p>
            <a:pPr marL="0" indent="0" algn="just">
              <a:buNone/>
            </a:pPr>
            <a:r>
              <a:rPr lang="fr-FR" sz="2800" dirty="0" err="1"/>
              <a:t>Devolution</a:t>
            </a:r>
            <a:r>
              <a:rPr lang="fr-FR" sz="2800" dirty="0"/>
              <a:t> = a </a:t>
            </a:r>
            <a:r>
              <a:rPr lang="fr-FR" sz="2800" dirty="0" err="1"/>
              <a:t>success</a:t>
            </a:r>
            <a:r>
              <a:rPr lang="fr-FR" sz="2800" dirty="0"/>
              <a:t>? </a:t>
            </a:r>
            <a:r>
              <a:rPr lang="fr-FR" sz="2800" dirty="0" err="1"/>
              <a:t>Mitigated</a:t>
            </a:r>
            <a:r>
              <a:rPr lang="fr-FR" sz="2800" dirty="0"/>
              <a:t>.</a:t>
            </a:r>
          </a:p>
          <a:p>
            <a:pPr algn="just"/>
            <a:endParaRPr lang="fr-FR" sz="1200" dirty="0"/>
          </a:p>
          <a:p>
            <a:pPr algn="just"/>
            <a:r>
              <a:rPr lang="fr-FR" sz="2800" dirty="0" err="1"/>
              <a:t>Closing</a:t>
            </a:r>
            <a:r>
              <a:rPr lang="fr-FR" sz="2800" dirty="0"/>
              <a:t> the GDP gap </a:t>
            </a:r>
            <a:r>
              <a:rPr lang="fr-FR" sz="2800" dirty="0" err="1"/>
              <a:t>with</a:t>
            </a:r>
            <a:r>
              <a:rPr lang="fr-FR" sz="2800" dirty="0"/>
              <a:t> </a:t>
            </a:r>
            <a:r>
              <a:rPr lang="fr-FR" sz="2800" dirty="0" err="1"/>
              <a:t>England</a:t>
            </a:r>
            <a:r>
              <a:rPr lang="fr-FR" sz="2800" dirty="0"/>
              <a:t>: </a:t>
            </a:r>
            <a:r>
              <a:rPr lang="fr-FR" sz="2800" dirty="0" err="1"/>
              <a:t>aim</a:t>
            </a:r>
            <a:r>
              <a:rPr lang="fr-FR" sz="2800" dirty="0"/>
              <a:t> but </a:t>
            </a:r>
            <a:r>
              <a:rPr lang="fr-FR" sz="2800" dirty="0" err="1"/>
              <a:t>unachieved</a:t>
            </a:r>
            <a:endParaRPr lang="fr-FR" sz="2800" dirty="0"/>
          </a:p>
          <a:p>
            <a:pPr algn="just"/>
            <a:endParaRPr lang="fr-FR" sz="1200" dirty="0"/>
          </a:p>
          <a:p>
            <a:pPr algn="just"/>
            <a:r>
              <a:rPr lang="fr-FR" sz="2800" dirty="0" err="1"/>
              <a:t>Number</a:t>
            </a:r>
            <a:r>
              <a:rPr lang="fr-FR" sz="2800" dirty="0"/>
              <a:t> of people in </a:t>
            </a:r>
            <a:r>
              <a:rPr lang="fr-FR" sz="2800" dirty="0" err="1"/>
              <a:t>work</a:t>
            </a:r>
            <a:r>
              <a:rPr lang="fr-FR" sz="2800" dirty="0"/>
              <a:t> = </a:t>
            </a:r>
            <a:r>
              <a:rPr lang="fr-FR" sz="2800" dirty="0" err="1"/>
              <a:t>success</a:t>
            </a:r>
            <a:r>
              <a:rPr lang="fr-FR" sz="2800" dirty="0"/>
              <a:t>: </a:t>
            </a:r>
            <a:r>
              <a:rPr lang="fr-FR" sz="2800" dirty="0" err="1"/>
              <a:t>unemployment</a:t>
            </a:r>
            <a:r>
              <a:rPr lang="fr-FR" sz="2800" dirty="0"/>
              <a:t> in Wales = 3.9% (</a:t>
            </a:r>
            <a:r>
              <a:rPr lang="fr-FR" sz="2800" dirty="0" err="1"/>
              <a:t>much</a:t>
            </a:r>
            <a:r>
              <a:rPr lang="fr-FR" sz="2800" dirty="0"/>
              <a:t> </a:t>
            </a:r>
            <a:r>
              <a:rPr lang="fr-FR" sz="2800" dirty="0" err="1"/>
              <a:t>lower</a:t>
            </a:r>
            <a:r>
              <a:rPr lang="fr-FR" sz="2800" dirty="0"/>
              <a:t> </a:t>
            </a:r>
            <a:r>
              <a:rPr lang="fr-FR" sz="2800" dirty="0" err="1"/>
              <a:t>than</a:t>
            </a:r>
            <a:r>
              <a:rPr lang="fr-FR" sz="2800" dirty="0"/>
              <a:t> the UK </a:t>
            </a:r>
            <a:r>
              <a:rPr lang="fr-FR" sz="2800" dirty="0" err="1"/>
              <a:t>average</a:t>
            </a:r>
            <a:r>
              <a:rPr lang="fr-FR" sz="2800" dirty="0"/>
              <a:t>)</a:t>
            </a:r>
          </a:p>
          <a:p>
            <a:pPr algn="just"/>
            <a:endParaRPr lang="fr-FR" sz="2800" dirty="0"/>
          </a:p>
          <a:p>
            <a:pPr algn="just"/>
            <a:r>
              <a:rPr lang="fr-FR" sz="2800" dirty="0" err="1"/>
              <a:t>Credit</a:t>
            </a:r>
            <a:r>
              <a:rPr lang="fr-FR" sz="2800" dirty="0"/>
              <a:t> to the </a:t>
            </a:r>
            <a:r>
              <a:rPr lang="fr-FR" sz="2800" dirty="0" err="1"/>
              <a:t>Welsh</a:t>
            </a:r>
            <a:r>
              <a:rPr lang="fr-FR" sz="2800" dirty="0"/>
              <a:t> </a:t>
            </a:r>
            <a:r>
              <a:rPr lang="fr-FR" sz="2800" dirty="0" err="1"/>
              <a:t>government</a:t>
            </a:r>
            <a:r>
              <a:rPr lang="fr-FR" sz="2800" dirty="0"/>
              <a:t> or the UK </a:t>
            </a:r>
            <a:r>
              <a:rPr lang="fr-FR" sz="2800" dirty="0" err="1"/>
              <a:t>government</a:t>
            </a:r>
            <a:r>
              <a:rPr lang="fr-FR" sz="2800" dirty="0"/>
              <a:t>?</a:t>
            </a:r>
          </a:p>
          <a:p>
            <a:pPr lvl="1" algn="just"/>
            <a:r>
              <a:rPr lang="fr-FR" sz="2400" dirty="0" err="1"/>
              <a:t>Welsh</a:t>
            </a:r>
            <a:r>
              <a:rPr lang="fr-FR" sz="2400" dirty="0"/>
              <a:t> </a:t>
            </a:r>
            <a:r>
              <a:rPr lang="fr-FR" sz="2400" dirty="0" err="1"/>
              <a:t>government</a:t>
            </a:r>
            <a:r>
              <a:rPr lang="fr-FR" sz="2400" dirty="0"/>
              <a:t>= </a:t>
            </a:r>
            <a:r>
              <a:rPr lang="en-GB" sz="2400" dirty="0"/>
              <a:t>just one of several factors</a:t>
            </a:r>
            <a:endParaRPr lang="fr-FR" sz="2400" dirty="0"/>
          </a:p>
          <a:p>
            <a:pPr lvl="1" algn="just"/>
            <a:r>
              <a:rPr lang="fr-FR" sz="2400" dirty="0"/>
              <a:t>UK </a:t>
            </a:r>
            <a:r>
              <a:rPr lang="fr-FR" sz="2400" dirty="0" err="1"/>
              <a:t>government</a:t>
            </a:r>
            <a:r>
              <a:rPr lang="fr-FR" sz="2400" dirty="0"/>
              <a:t> = </a:t>
            </a:r>
            <a:r>
              <a:rPr lang="en-GB" sz="2400" dirty="0"/>
              <a:t>raising taxes and determining welfare payments</a:t>
            </a:r>
            <a:r>
              <a:rPr lang="fr-FR" sz="2400" dirty="0"/>
              <a:t> + Bank of </a:t>
            </a:r>
            <a:r>
              <a:rPr lang="fr-FR" sz="2400" dirty="0" err="1"/>
              <a:t>England</a:t>
            </a:r>
            <a:r>
              <a:rPr lang="fr-FR" sz="2400" dirty="0"/>
              <a:t> = </a:t>
            </a:r>
            <a:r>
              <a:rPr lang="fr-FR" sz="2400" dirty="0" err="1"/>
              <a:t>monetary</a:t>
            </a:r>
            <a:r>
              <a:rPr lang="fr-FR" sz="2400" dirty="0"/>
              <a:t> </a:t>
            </a:r>
            <a:r>
              <a:rPr lang="fr-FR" sz="2400" dirty="0" err="1"/>
              <a:t>policy</a:t>
            </a:r>
            <a:r>
              <a:rPr lang="fr-FR" sz="2400" dirty="0"/>
              <a:t> and </a:t>
            </a:r>
            <a:r>
              <a:rPr lang="fr-FR" sz="2400" dirty="0" err="1"/>
              <a:t>interest</a:t>
            </a:r>
            <a:r>
              <a:rPr lang="fr-FR" sz="2400" dirty="0"/>
              <a:t> rates</a:t>
            </a:r>
          </a:p>
          <a:p>
            <a:pPr lvl="1" algn="just"/>
            <a:endParaRPr lang="fr-FR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2FAC243-F742-47F5-8907-F284778EF5F5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3233655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8773" y="116632"/>
            <a:ext cx="11795262" cy="6624736"/>
          </a:xfrm>
        </p:spPr>
        <p:txBody>
          <a:bodyPr>
            <a:normAutofit/>
          </a:bodyPr>
          <a:lstStyle/>
          <a:p>
            <a:pPr algn="just"/>
            <a:endParaRPr lang="en-US" sz="1300" dirty="0"/>
          </a:p>
          <a:p>
            <a:pPr algn="just"/>
            <a:r>
              <a:rPr lang="en-US" sz="2800" dirty="0"/>
              <a:t>Legal system: W &amp; E still under one jurisdiction</a:t>
            </a:r>
          </a:p>
          <a:p>
            <a:pPr lvl="1" algn="just"/>
            <a:r>
              <a:rPr lang="en-US" sz="2400" dirty="0"/>
              <a:t>Increasing divergence in law since devolution? More and more laws specific to Wales</a:t>
            </a:r>
          </a:p>
          <a:p>
            <a:pPr lvl="1" algn="just"/>
            <a:r>
              <a:rPr lang="en-GB" sz="2400" dirty="0"/>
              <a:t>lack of a separate Welsh legal system: constraining the development of democracy in Wales?</a:t>
            </a:r>
            <a:endParaRPr lang="en-US" sz="2400" dirty="0"/>
          </a:p>
          <a:p>
            <a:pPr lvl="1" algn="just"/>
            <a:r>
              <a:rPr lang="en-US" sz="2400" dirty="0"/>
              <a:t>Assembly committee: in charge of </a:t>
            </a:r>
            <a:r>
              <a:rPr lang="en-GB" sz="2400" dirty="0"/>
              <a:t>examining the idea of breaking from the single, shared legal system</a:t>
            </a:r>
            <a:endParaRPr lang="en-US" sz="2400" dirty="0"/>
          </a:p>
          <a:p>
            <a:pPr algn="just"/>
            <a:endParaRPr lang="en-US" sz="2800" dirty="0"/>
          </a:p>
          <a:p>
            <a:pPr algn="just"/>
            <a:r>
              <a:rPr lang="en-US" sz="2800" dirty="0"/>
              <a:t>Unhappy English voters: no political or constitutional existence or representation for England </a:t>
            </a:r>
          </a:p>
          <a:p>
            <a:pPr algn="just"/>
            <a:endParaRPr lang="en-US" sz="2800" dirty="0"/>
          </a:p>
          <a:p>
            <a:pPr marL="0" indent="0" algn="just">
              <a:buNone/>
            </a:pPr>
            <a:r>
              <a:rPr lang="en-US" sz="2800" dirty="0"/>
              <a:t>=&gt; is the current political model viable (for both Wales &amp; England)?</a:t>
            </a:r>
            <a:endParaRPr lang="fr-FR" sz="2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BCDD6CE-F6B0-47B3-8CA4-5A5E480EB59F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377514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3095" y="267783"/>
            <a:ext cx="9404723" cy="1400530"/>
          </a:xfrm>
        </p:spPr>
        <p:txBody>
          <a:bodyPr/>
          <a:lstStyle/>
          <a:p>
            <a:r>
              <a:rPr lang="fr-FR" dirty="0">
                <a:solidFill>
                  <a:srgbClr val="FF0000"/>
                </a:solidFill>
              </a:rPr>
              <a:t>Basic </a:t>
            </a:r>
            <a:r>
              <a:rPr lang="fr-FR" dirty="0" err="1">
                <a:solidFill>
                  <a:srgbClr val="FF0000"/>
                </a:solidFill>
              </a:rPr>
              <a:t>facts</a:t>
            </a:r>
            <a:r>
              <a:rPr lang="fr-FR" dirty="0">
                <a:solidFill>
                  <a:srgbClr val="FF0000"/>
                </a:solidFill>
              </a:rPr>
              <a:t> about Wales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9" r="14836"/>
          <a:stretch/>
        </p:blipFill>
        <p:spPr>
          <a:xfrm>
            <a:off x="75928" y="1264691"/>
            <a:ext cx="3456384" cy="5181600"/>
          </a:xfrm>
        </p:spPr>
      </p:pic>
      <p:sp>
        <p:nvSpPr>
          <p:cNvPr id="5" name="ZoneTexte 4"/>
          <p:cNvSpPr txBox="1"/>
          <p:nvPr/>
        </p:nvSpPr>
        <p:spPr>
          <a:xfrm>
            <a:off x="3917244" y="1264691"/>
            <a:ext cx="722488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>
                <a:latin typeface="Century Gothic" panose="020B0502020202020204" pitchFamily="34" charset="0"/>
                <a:cs typeface="Helvetica" panose="020B0604020202020204" pitchFamily="34" charset="0"/>
              </a:rPr>
              <a:t>Capital: Cardiff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>
                <a:latin typeface="Century Gothic" panose="020B0502020202020204" pitchFamily="34" charset="0"/>
                <a:cs typeface="Helvetica" panose="020B0604020202020204" pitchFamily="34" charset="0"/>
              </a:rPr>
              <a:t>Population: 3 million (2016)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3200" dirty="0" err="1">
                <a:latin typeface="Century Gothic" panose="020B0502020202020204" pitchFamily="34" charset="0"/>
                <a:cs typeface="Helvetica" panose="020B0604020202020204" pitchFamily="34" charset="0"/>
              </a:rPr>
              <a:t>Languages</a:t>
            </a:r>
            <a:r>
              <a:rPr lang="fr-FR" sz="3200" dirty="0">
                <a:latin typeface="Century Gothic" panose="020B0502020202020204" pitchFamily="34" charset="0"/>
                <a:cs typeface="Helvetica" panose="020B0604020202020204" pitchFamily="34" charset="0"/>
              </a:rPr>
              <a:t>: English and </a:t>
            </a:r>
            <a:r>
              <a:rPr lang="fr-FR" sz="3200" dirty="0" err="1">
                <a:latin typeface="Century Gothic" panose="020B0502020202020204" pitchFamily="34" charset="0"/>
                <a:cs typeface="Helvetica" panose="020B0604020202020204" pitchFamily="34" charset="0"/>
              </a:rPr>
              <a:t>Welsh</a:t>
            </a:r>
            <a:endParaRPr lang="fr-FR" sz="3200" dirty="0">
              <a:latin typeface="Century Gothic" panose="020B0502020202020204" pitchFamily="34" charset="0"/>
              <a:cs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latin typeface="Century Gothic" panose="020B050202020202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2924944"/>
            <a:ext cx="3657600" cy="243230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36" y="2925523"/>
            <a:ext cx="4864608" cy="243230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E7A10A2-84C6-41C3-9592-8B9798AA29F1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1672183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1880" y="188640"/>
            <a:ext cx="11673444" cy="905535"/>
          </a:xfrm>
        </p:spPr>
        <p:txBody>
          <a:bodyPr/>
          <a:lstStyle/>
          <a:p>
            <a:r>
              <a:rPr lang="fr-FR" dirty="0" err="1">
                <a:solidFill>
                  <a:srgbClr val="FF0000"/>
                </a:solidFill>
              </a:rPr>
              <a:t>Geography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74" y="1130442"/>
            <a:ext cx="4824536" cy="5238764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9684" y="1130442"/>
            <a:ext cx="4839743" cy="523876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FB94B47-611B-4371-B737-B896CAB43F86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1999000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497" y="-521562"/>
            <a:ext cx="4894262" cy="778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497" y="298340"/>
            <a:ext cx="4894262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57865" y="1686566"/>
            <a:ext cx="6288801" cy="4643438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sz="2400" dirty="0">
                <a:latin typeface="Century Gothic" panose="020B0502020202020204" pitchFamily="34" charset="0"/>
                <a:ea typeface="Helvetica" charset="0"/>
                <a:cs typeface="Helvetica" charset="0"/>
              </a:rPr>
              <a:t>Middle Ages: autonomous region</a:t>
            </a:r>
          </a:p>
          <a:p>
            <a:r>
              <a:rPr lang="en-US" altLang="en-US" sz="2400" dirty="0">
                <a:latin typeface="Century Gothic" panose="020B0502020202020204" pitchFamily="34" charset="0"/>
                <a:ea typeface="Helvetica" charset="0"/>
                <a:cs typeface="Helvetica" charset="0"/>
              </a:rPr>
              <a:t>Edward I (1272-1307)</a:t>
            </a:r>
          </a:p>
          <a:p>
            <a:pPr lvl="1"/>
            <a:r>
              <a:rPr lang="en-US" altLang="en-US" sz="2000" dirty="0">
                <a:latin typeface="Century Gothic" panose="020B0502020202020204" pitchFamily="34" charset="0"/>
                <a:ea typeface="Helvetica" charset="0"/>
                <a:cs typeface="Helvetica" charset="0"/>
              </a:rPr>
              <a:t>Conquest (against </a:t>
            </a:r>
            <a:r>
              <a:rPr lang="en-US" altLang="en-US" sz="2000" dirty="0" err="1">
                <a:latin typeface="Century Gothic" panose="020B0502020202020204" pitchFamily="34" charset="0"/>
                <a:ea typeface="Helvetica" charset="0"/>
                <a:cs typeface="Helvetica" charset="0"/>
              </a:rPr>
              <a:t>Llywen</a:t>
            </a:r>
            <a:r>
              <a:rPr lang="en-US" altLang="en-US" sz="2000" dirty="0">
                <a:latin typeface="Century Gothic" panose="020B0502020202020204" pitchFamily="34" charset="0"/>
                <a:ea typeface="Helvetica" charset="0"/>
                <a:cs typeface="Helvetica" charset="0"/>
              </a:rPr>
              <a:t> ap </a:t>
            </a:r>
            <a:r>
              <a:rPr lang="en-US" altLang="en-US" sz="2000" dirty="0" err="1">
                <a:latin typeface="Century Gothic" panose="020B0502020202020204" pitchFamily="34" charset="0"/>
                <a:ea typeface="Helvetica" charset="0"/>
                <a:cs typeface="Helvetica" charset="0"/>
              </a:rPr>
              <a:t>Gruffyd</a:t>
            </a:r>
            <a:r>
              <a:rPr lang="en-GB" altLang="en-US" sz="2000" dirty="0">
                <a:latin typeface="Century Gothic" panose="020B0502020202020204" pitchFamily="34" charset="0"/>
                <a:ea typeface="Helvetica" charset="0"/>
                <a:cs typeface="Helvetica" charset="0"/>
              </a:rPr>
              <a:t>)</a:t>
            </a:r>
            <a:endParaRPr lang="en-US" altLang="en-US" sz="2000" dirty="0">
              <a:latin typeface="Century Gothic" panose="020B0502020202020204" pitchFamily="34" charset="0"/>
              <a:ea typeface="Helvetica" charset="0"/>
              <a:cs typeface="Helvetica" charset="0"/>
            </a:endParaRPr>
          </a:p>
          <a:p>
            <a:pPr lvl="1"/>
            <a:r>
              <a:rPr lang="en-US" altLang="en-US" sz="2000" dirty="0">
                <a:latin typeface="Century Gothic" panose="020B0502020202020204" pitchFamily="34" charset="0"/>
                <a:ea typeface="Helvetica" charset="0"/>
                <a:cs typeface="Helvetica" charset="0"/>
              </a:rPr>
              <a:t>Built castles to assert domination</a:t>
            </a:r>
          </a:p>
          <a:p>
            <a:pPr eaLnBrk="1" hangingPunct="1"/>
            <a:r>
              <a:rPr lang="en-GB" altLang="en-US" sz="2400" dirty="0">
                <a:latin typeface="Century Gothic" panose="020B0502020202020204" pitchFamily="34" charset="0"/>
                <a:ea typeface="Helvetica" charset="0"/>
                <a:cs typeface="Helvetica" charset="0"/>
              </a:rPr>
              <a:t>1282: Rebellion crushed </a:t>
            </a:r>
          </a:p>
          <a:p>
            <a:pPr eaLnBrk="1" hangingPunct="1"/>
            <a:r>
              <a:rPr lang="en-US" altLang="en-US" sz="2400" dirty="0">
                <a:latin typeface="Century Gothic" panose="020B0502020202020204" pitchFamily="34" charset="0"/>
                <a:ea typeface="Helvetica" charset="0"/>
                <a:cs typeface="Helvetica" charset="0"/>
              </a:rPr>
              <a:t>1284: Statute of </a:t>
            </a:r>
            <a:r>
              <a:rPr lang="en-US" altLang="en-US" sz="2400" dirty="0" err="1">
                <a:latin typeface="Century Gothic" panose="020B0502020202020204" pitchFamily="34" charset="0"/>
                <a:ea typeface="Helvetica" charset="0"/>
                <a:cs typeface="Helvetica" charset="0"/>
              </a:rPr>
              <a:t>Rhuddlan</a:t>
            </a:r>
            <a:endParaRPr lang="en-US" altLang="en-US" sz="2400" dirty="0">
              <a:latin typeface="Century Gothic" panose="020B0502020202020204" pitchFamily="34" charset="0"/>
              <a:ea typeface="Helvetica" charset="0"/>
              <a:cs typeface="Helvetica" charset="0"/>
            </a:endParaRPr>
          </a:p>
          <a:p>
            <a:pPr lvl="1"/>
            <a:r>
              <a:rPr lang="en-US" altLang="en-US" sz="2200" dirty="0">
                <a:latin typeface="Century Gothic" panose="020B0502020202020204" pitchFamily="34" charset="0"/>
                <a:ea typeface="Helvetica" charset="0"/>
                <a:cs typeface="Helvetica" charset="0"/>
              </a:rPr>
              <a:t>Annexation of Wales</a:t>
            </a:r>
          </a:p>
          <a:p>
            <a:r>
              <a:rPr lang="en-US" sz="2400" dirty="0"/>
              <a:t>1536: Act of Union</a:t>
            </a:r>
          </a:p>
          <a:p>
            <a:pPr lvl="1" algn="just"/>
            <a:r>
              <a:rPr lang="en-US" sz="2200" dirty="0">
                <a:cs typeface="Arial" panose="020B0604020202020204" pitchFamily="34" charset="0"/>
              </a:rPr>
              <a:t>Same law</a:t>
            </a:r>
          </a:p>
          <a:p>
            <a:pPr lvl="1" algn="just"/>
            <a:r>
              <a:rPr lang="en-US" sz="2200" dirty="0">
                <a:cs typeface="Arial" panose="020B0604020202020204" pitchFamily="34" charset="0"/>
              </a:rPr>
              <a:t>Same Parliament (26 MPs)</a:t>
            </a:r>
          </a:p>
          <a:p>
            <a:pPr lvl="1" algn="just"/>
            <a:r>
              <a:rPr lang="en-US" sz="2200" dirty="0">
                <a:cs typeface="Arial" panose="020B0604020202020204" pitchFamily="34" charset="0"/>
              </a:rPr>
              <a:t>Same language</a:t>
            </a:r>
          </a:p>
        </p:txBody>
      </p:sp>
      <p:sp>
        <p:nvSpPr>
          <p:cNvPr id="4" name="Rectangle 3"/>
          <p:cNvSpPr/>
          <p:nvPr/>
        </p:nvSpPr>
        <p:spPr>
          <a:xfrm>
            <a:off x="35393" y="96912"/>
            <a:ext cx="64604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1. </a:t>
            </a:r>
            <a:r>
              <a:rPr lang="fr-FR" sz="4400" b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Historical</a:t>
            </a:r>
            <a:r>
              <a:rPr lang="fr-FR" sz="4400" b="1" dirty="0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 </a:t>
            </a:r>
            <a:r>
              <a:rPr lang="fr-FR" sz="4400" b="1" dirty="0" err="1">
                <a:solidFill>
                  <a:srgbClr val="FF0000"/>
                </a:solidFill>
                <a:latin typeface="Helvetica" charset="0"/>
                <a:ea typeface="Helvetica" charset="0"/>
                <a:cs typeface="Helvetica" charset="0"/>
              </a:rPr>
              <a:t>Reminders</a:t>
            </a:r>
            <a:endParaRPr lang="en-US" sz="4400" dirty="0">
              <a:solidFill>
                <a:srgbClr val="FF0000"/>
              </a:solidFill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9" name="Picture 2" descr="Image result for castle conwy wal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836" y="1339155"/>
            <a:ext cx="6132164" cy="4060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F4B71AA-AA9C-4210-941B-564DE3D24898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2531578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87745" cy="2725474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7" y="2821648"/>
            <a:ext cx="3689152" cy="262175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76E2F10-D546-2140-AA80-0D915D063803}"/>
              </a:ext>
            </a:extLst>
          </p:cNvPr>
          <p:cNvSpPr/>
          <p:nvPr/>
        </p:nvSpPr>
        <p:spPr>
          <a:xfrm>
            <a:off x="397920" y="5797869"/>
            <a:ext cx="41044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en-US" sz="2800" dirty="0">
                <a:cs typeface="Arial" panose="020B0604020202020204" pitchFamily="34" charset="0"/>
              </a:rPr>
              <a:t>Farming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D3293A8B-D439-4239-B1BF-AA12A675BB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08" t="5900" r="26675"/>
          <a:stretch/>
        </p:blipFill>
        <p:spPr>
          <a:xfrm>
            <a:off x="3908503" y="2719490"/>
            <a:ext cx="2262782" cy="2982205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68521980-DCCD-4976-8F2E-545E5ECDEF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891" r="21133"/>
          <a:stretch/>
        </p:blipFill>
        <p:spPr>
          <a:xfrm>
            <a:off x="6401715" y="2712374"/>
            <a:ext cx="2469392" cy="2970319"/>
          </a:xfrm>
          <a:prstGeom prst="rect">
            <a:avLst/>
          </a:prstGeom>
        </p:spPr>
      </p:pic>
      <p:pic>
        <p:nvPicPr>
          <p:cNvPr id="15" name="Picture 9">
            <a:extLst>
              <a:ext uri="{FF2B5EF4-FFF2-40B4-BE49-F238E27FC236}">
                <a16:creationId xmlns:a16="http://schemas.microsoft.com/office/drawing/2014/main" id="{6607EC8C-CABF-4094-BFCA-7F7A57B33F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428" r="19405"/>
          <a:stretch/>
        </p:blipFill>
        <p:spPr>
          <a:xfrm>
            <a:off x="9116213" y="2712375"/>
            <a:ext cx="2750439" cy="2970319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C0E55E72-E622-44C3-A81C-72BE1C89ABC4}"/>
              </a:ext>
            </a:extLst>
          </p:cNvPr>
          <p:cNvSpPr txBox="1"/>
          <p:nvPr/>
        </p:nvSpPr>
        <p:spPr>
          <a:xfrm>
            <a:off x="3761261" y="5821749"/>
            <a:ext cx="251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cs typeface="Arial" panose="020B0604020202020204" pitchFamily="34" charset="0"/>
              </a:rPr>
              <a:t>Lead-mining</a:t>
            </a: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DF86E44E-BA8E-4D05-B6C3-92066FCC5E24}"/>
              </a:ext>
            </a:extLst>
          </p:cNvPr>
          <p:cNvSpPr txBox="1"/>
          <p:nvPr/>
        </p:nvSpPr>
        <p:spPr>
          <a:xfrm>
            <a:off x="6147370" y="5821749"/>
            <a:ext cx="2914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cs typeface="Arial" panose="020B0604020202020204" pitchFamily="34" charset="0"/>
              </a:rPr>
              <a:t>Coal-mining</a:t>
            </a:r>
          </a:p>
        </p:txBody>
      </p:sp>
      <p:sp>
        <p:nvSpPr>
          <p:cNvPr id="18" name="TextBox 12">
            <a:extLst>
              <a:ext uri="{FF2B5EF4-FFF2-40B4-BE49-F238E27FC236}">
                <a16:creationId xmlns:a16="http://schemas.microsoft.com/office/drawing/2014/main" id="{7AAA32A4-CE3D-423F-B496-826D0CA57154}"/>
              </a:ext>
            </a:extLst>
          </p:cNvPr>
          <p:cNvSpPr txBox="1"/>
          <p:nvPr/>
        </p:nvSpPr>
        <p:spPr>
          <a:xfrm>
            <a:off x="8899020" y="5839471"/>
            <a:ext cx="3130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cs typeface="Arial" panose="020B0604020202020204" pitchFamily="34" charset="0"/>
              </a:rPr>
              <a:t>Iron Smelting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6B8952E-FAAB-45AC-8139-6240C1B44220}"/>
              </a:ext>
            </a:extLst>
          </p:cNvPr>
          <p:cNvSpPr txBox="1"/>
          <p:nvPr/>
        </p:nvSpPr>
        <p:spPr>
          <a:xfrm>
            <a:off x="4312721" y="593911"/>
            <a:ext cx="66473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err="1"/>
              <a:t>Economic</a:t>
            </a:r>
            <a:r>
              <a:rPr lang="fr-FR" sz="2800" dirty="0"/>
              <a:t> </a:t>
            </a:r>
            <a:r>
              <a:rPr lang="fr-FR" sz="2800" dirty="0" err="1"/>
              <a:t>activities</a:t>
            </a:r>
            <a:r>
              <a:rPr lang="fr-FR" sz="2800" dirty="0"/>
              <a:t>: </a:t>
            </a:r>
          </a:p>
          <a:p>
            <a:pPr marL="285750" indent="-285750">
              <a:buFontTx/>
              <a:buChar char="-"/>
            </a:pPr>
            <a:r>
              <a:rPr lang="fr-FR" sz="2800" dirty="0"/>
              <a:t>first </a:t>
            </a:r>
            <a:r>
              <a:rPr lang="fr-FR" sz="2800" dirty="0" err="1"/>
              <a:t>farming</a:t>
            </a:r>
            <a:endParaRPr lang="fr-FR" sz="2800" dirty="0"/>
          </a:p>
          <a:p>
            <a:pPr marL="285750" indent="-285750">
              <a:buFontTx/>
              <a:buChar char="-"/>
            </a:pPr>
            <a:r>
              <a:rPr lang="fr-FR" sz="2800" dirty="0" err="1"/>
              <a:t>then</a:t>
            </a:r>
            <a:r>
              <a:rPr lang="fr-FR" sz="2800" dirty="0"/>
              <a:t> diversification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75FF4AC-0508-4E88-B2B1-D3D450B9AB2C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152915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-102742" y="1306565"/>
            <a:ext cx="11757983" cy="511953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n-US" sz="900" dirty="0"/>
          </a:p>
          <a:p>
            <a:pPr marL="0" indent="0" algn="just">
              <a:buFont typeface="Wingdings 3" charset="2"/>
              <a:buNone/>
            </a:pPr>
            <a:endParaRPr lang="en-US" dirty="0">
              <a:sym typeface="Wingdings" pitchFamily="2" charset="2"/>
            </a:endParaRPr>
          </a:p>
          <a:p>
            <a:pPr lvl="1" algn="just"/>
            <a:r>
              <a:rPr lang="en-US" sz="2000" dirty="0"/>
              <a:t>2</a:t>
            </a:r>
            <a:r>
              <a:rPr lang="en-US" sz="2000" baseline="30000" dirty="0"/>
              <a:t>nd</a:t>
            </a:r>
            <a:r>
              <a:rPr lang="en-US" sz="2000" dirty="0"/>
              <a:t> </a:t>
            </a:r>
            <a:r>
              <a:rPr lang="en-US" sz="2000" dirty="0">
                <a:sym typeface="Wingdings" pitchFamily="2" charset="2"/>
              </a:rPr>
              <a:t>half of the 18th /early 19th: lots of wars</a:t>
            </a:r>
          </a:p>
          <a:p>
            <a:pPr lvl="2" algn="just"/>
            <a:r>
              <a:rPr lang="en-US" sz="1800" dirty="0">
                <a:sym typeface="Wingdings" pitchFamily="2" charset="2"/>
              </a:rPr>
              <a:t>American War of Independence</a:t>
            </a:r>
          </a:p>
          <a:p>
            <a:pPr lvl="2" algn="just"/>
            <a:r>
              <a:rPr lang="en-US" sz="1800" dirty="0">
                <a:sym typeface="Wingdings" pitchFamily="2" charset="2"/>
              </a:rPr>
              <a:t>French Revolutionary &amp; Napoleonic Wars</a:t>
            </a:r>
          </a:p>
          <a:p>
            <a:pPr lvl="2" algn="just"/>
            <a:r>
              <a:rPr lang="en-US" sz="1800" dirty="0" err="1">
                <a:sym typeface="Wingdings" pitchFamily="2" charset="2"/>
              </a:rPr>
              <a:t>etc</a:t>
            </a:r>
            <a:endParaRPr lang="en-US" sz="1800" dirty="0">
              <a:sym typeface="Wingdings" pitchFamily="2" charset="2"/>
            </a:endParaRPr>
          </a:p>
          <a:p>
            <a:pPr lvl="1" algn="just"/>
            <a:r>
              <a:rPr lang="en-US" sz="2000" dirty="0">
                <a:sym typeface="Wingdings" pitchFamily="2" charset="2"/>
              </a:rPr>
              <a:t>Great need for industrial goods (metal, fuel </a:t>
            </a:r>
            <a:r>
              <a:rPr lang="en-US" sz="2000" dirty="0" err="1">
                <a:sym typeface="Wingdings" pitchFamily="2" charset="2"/>
              </a:rPr>
              <a:t>etc</a:t>
            </a:r>
            <a:r>
              <a:rPr lang="en-US" sz="2000" dirty="0">
                <a:sym typeface="Wingdings" pitchFamily="2" charset="2"/>
              </a:rPr>
              <a:t>) </a:t>
            </a:r>
          </a:p>
          <a:p>
            <a:pPr lvl="1" algn="just"/>
            <a:r>
              <a:rPr lang="en-US" sz="2000" dirty="0">
                <a:sym typeface="Wingdings" pitchFamily="2" charset="2"/>
              </a:rPr>
              <a:t>Wales had the natural resources and developed the necessary infrastructures</a:t>
            </a:r>
          </a:p>
          <a:p>
            <a:pPr lvl="1" algn="just"/>
            <a:r>
              <a:rPr lang="en-US" sz="2000" dirty="0"/>
              <a:t>By 1851: </a:t>
            </a:r>
          </a:p>
          <a:p>
            <a:pPr lvl="2" algn="just"/>
            <a:r>
              <a:rPr lang="en-US" sz="1800" dirty="0"/>
              <a:t>2/3 of Welsh families’ living depended on the industry</a:t>
            </a:r>
          </a:p>
          <a:p>
            <a:pPr lvl="2" algn="just"/>
            <a:r>
              <a:rPr lang="en-US" sz="1800" dirty="0"/>
              <a:t>Wales = World's second industrial nation after England</a:t>
            </a:r>
          </a:p>
          <a:p>
            <a:pPr marL="457200" lvl="1" indent="0" algn="just">
              <a:buNone/>
            </a:pPr>
            <a:endParaRPr lang="en-US" sz="1200" dirty="0"/>
          </a:p>
          <a:p>
            <a:pPr lvl="1" algn="just"/>
            <a:endParaRPr lang="en-US" sz="1200" dirty="0">
              <a:sym typeface="Wingdings" pitchFamily="2" charset="2"/>
            </a:endParaRPr>
          </a:p>
          <a:p>
            <a:pPr lvl="1" algn="just"/>
            <a:endParaRPr lang="en-US" sz="1200" dirty="0"/>
          </a:p>
          <a:p>
            <a:pPr lvl="1" algn="just"/>
            <a:endParaRPr lang="en-US" sz="2600" dirty="0"/>
          </a:p>
          <a:p>
            <a:pPr lvl="1" algn="just"/>
            <a:endParaRPr lang="en-US" sz="2600" dirty="0"/>
          </a:p>
          <a:p>
            <a:pPr algn="just"/>
            <a:endParaRPr lang="en-US" sz="900" dirty="0"/>
          </a:p>
          <a:p>
            <a:pPr algn="just"/>
            <a:endParaRPr lang="en-US" sz="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84AEA6-C528-0244-9BE7-F2ED4ED2D754}"/>
              </a:ext>
            </a:extLst>
          </p:cNvPr>
          <p:cNvSpPr/>
          <p:nvPr/>
        </p:nvSpPr>
        <p:spPr>
          <a:xfrm>
            <a:off x="319904" y="239980"/>
            <a:ext cx="116538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spcBef>
                <a:spcPct val="0"/>
              </a:spcBef>
            </a:pPr>
            <a:r>
              <a:rPr lang="en-US" sz="4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Industrial take-off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007492B-7BF8-4399-85FE-AD5A26CE1C81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2142906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E7395-4454-A34C-BB96-9167AD7F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405" y="332656"/>
            <a:ext cx="5653696" cy="905535"/>
          </a:xfrm>
        </p:spPr>
        <p:txBody>
          <a:bodyPr>
            <a:normAutofit/>
          </a:bodyPr>
          <a:lstStyle/>
          <a:p>
            <a:r>
              <a:rPr lang="en-US" sz="4800" dirty="0"/>
              <a:t>Industrial activity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B8BC6-4FF7-784C-BD7E-3D872ADBE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405" y="1238191"/>
            <a:ext cx="5263060" cy="2079163"/>
          </a:xfrm>
        </p:spPr>
        <p:txBody>
          <a:bodyPr>
            <a:normAutofit/>
          </a:bodyPr>
          <a:lstStyle/>
          <a:p>
            <a:pPr lvl="1" algn="just"/>
            <a:r>
              <a:rPr lang="en-US" sz="2800" dirty="0"/>
              <a:t> Coalmining (North East + mostly South) </a:t>
            </a:r>
          </a:p>
          <a:p>
            <a:pPr lvl="1" algn="just"/>
            <a:r>
              <a:rPr lang="en-US" sz="2800" dirty="0"/>
              <a:t> Migration to South Wales</a:t>
            </a:r>
          </a:p>
          <a:p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0D704B-DF46-DF42-8318-8CB8EC2ED1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04" y="14486"/>
            <a:ext cx="3702155" cy="686327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9214498-10E3-E044-8D3A-331F3C78F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41" y="3478495"/>
            <a:ext cx="4872424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D69FE482-C010-4201-A55A-ABE5D9D3844E}"/>
              </a:ext>
            </a:extLst>
          </p:cNvPr>
          <p:cNvSpPr txBox="1"/>
          <p:nvPr/>
        </p:nvSpPr>
        <p:spPr>
          <a:xfrm rot="16200000">
            <a:off x="9847398" y="2917860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4020941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7016" y="0"/>
            <a:ext cx="8856984" cy="6624736"/>
          </a:xfrm>
        </p:spPr>
        <p:txBody>
          <a:bodyPr>
            <a:normAutofit lnSpcReduction="10000"/>
          </a:bodyPr>
          <a:lstStyle/>
          <a:p>
            <a:pPr algn="just"/>
            <a:endParaRPr lang="en-US" sz="1200" dirty="0"/>
          </a:p>
          <a:p>
            <a:pPr algn="just"/>
            <a:r>
              <a:rPr lang="en-US" sz="3000" dirty="0"/>
              <a:t>Coal production</a:t>
            </a:r>
          </a:p>
          <a:p>
            <a:pPr lvl="1" algn="just"/>
            <a:r>
              <a:rPr lang="en-US" sz="2400" dirty="0"/>
              <a:t>peak in 1913 but non-sustainable  </a:t>
            </a:r>
          </a:p>
          <a:p>
            <a:pPr marL="457200" lvl="1" indent="0" algn="just">
              <a:buNone/>
            </a:pPr>
            <a:r>
              <a:rPr lang="en-US" sz="2400" dirty="0"/>
              <a:t>(war demands) </a:t>
            </a:r>
          </a:p>
          <a:p>
            <a:pPr algn="just"/>
            <a:r>
              <a:rPr lang="en-US" sz="3000" dirty="0"/>
              <a:t>Decline</a:t>
            </a:r>
            <a:r>
              <a:rPr lang="en-US" sz="3200" dirty="0"/>
              <a:t> </a:t>
            </a:r>
            <a:endParaRPr lang="en-US" sz="3000" dirty="0"/>
          </a:p>
          <a:p>
            <a:pPr lvl="1" algn="just"/>
            <a:r>
              <a:rPr lang="en-US" sz="2400" dirty="0"/>
              <a:t>increased coal production elsewhere</a:t>
            </a:r>
          </a:p>
          <a:p>
            <a:pPr lvl="1" algn="just"/>
            <a:r>
              <a:rPr lang="en-US" sz="2400" dirty="0"/>
              <a:t>transition to oil</a:t>
            </a:r>
          </a:p>
          <a:p>
            <a:pPr lvl="1" algn="just"/>
            <a:r>
              <a:rPr lang="en-US" sz="2400" dirty="0"/>
              <a:t>Post-war mismanagement</a:t>
            </a:r>
            <a:endParaRPr lang="fr-FR" sz="2400" dirty="0"/>
          </a:p>
          <a:p>
            <a:pPr lvl="1" algn="just"/>
            <a:r>
              <a:rPr lang="en-US" sz="2400" dirty="0"/>
              <a:t>=&gt; collapse in 1921</a:t>
            </a:r>
          </a:p>
          <a:p>
            <a:pPr algn="just"/>
            <a:r>
              <a:rPr lang="en-US" sz="2800" dirty="0"/>
              <a:t>Unemployment for miners:</a:t>
            </a:r>
          </a:p>
          <a:p>
            <a:pPr lvl="1" algn="just"/>
            <a:r>
              <a:rPr lang="en-US" sz="2400" dirty="0"/>
              <a:t>April 1924: 2% </a:t>
            </a:r>
          </a:p>
          <a:p>
            <a:pPr lvl="1" algn="just"/>
            <a:r>
              <a:rPr lang="en-US" sz="2400" dirty="0"/>
              <a:t>January 1925: 12.5% </a:t>
            </a:r>
          </a:p>
          <a:p>
            <a:pPr lvl="1" algn="just"/>
            <a:r>
              <a:rPr lang="en-US" sz="2400" dirty="0"/>
              <a:t>September 1925: 28.5%</a:t>
            </a:r>
            <a:endParaRPr lang="en-US" sz="2800" dirty="0"/>
          </a:p>
          <a:p>
            <a:pPr algn="just"/>
            <a:r>
              <a:rPr lang="en-US" sz="2800" dirty="0"/>
              <a:t>Huge economic/social /cultural impact</a:t>
            </a:r>
            <a:endParaRPr lang="en-US" sz="1200" dirty="0"/>
          </a:p>
          <a:p>
            <a:pPr algn="just"/>
            <a:endParaRPr lang="en-US" sz="2800" dirty="0"/>
          </a:p>
          <a:p>
            <a:pPr algn="just"/>
            <a:endParaRPr lang="en-US" sz="2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920" y="761952"/>
            <a:ext cx="4896544" cy="492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19769EA-9348-4D0C-AA45-F541C2C4706E}"/>
              </a:ext>
            </a:extLst>
          </p:cNvPr>
          <p:cNvSpPr txBox="1"/>
          <p:nvPr/>
        </p:nvSpPr>
        <p:spPr>
          <a:xfrm rot="16200000">
            <a:off x="9847398" y="2907586"/>
            <a:ext cx="4284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M. Bourdeau UJML3 2020-2021</a:t>
            </a:r>
          </a:p>
        </p:txBody>
      </p:sp>
    </p:spTree>
    <p:extLst>
      <p:ext uri="{BB962C8B-B14F-4D97-AF65-F5344CB8AC3E}">
        <p14:creationId xmlns:p14="http://schemas.microsoft.com/office/powerpoint/2010/main" val="34206577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Personnalisé 19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FF0000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1468</Words>
  <Application>Microsoft Office PowerPoint</Application>
  <PresentationFormat>Grand écran</PresentationFormat>
  <Paragraphs>282</Paragraphs>
  <Slides>27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Century Gothic</vt:lpstr>
      <vt:lpstr>Helvetica</vt:lpstr>
      <vt:lpstr>Symbol</vt:lpstr>
      <vt:lpstr>Wingdings 3</vt:lpstr>
      <vt:lpstr>Ion</vt:lpstr>
      <vt:lpstr>Part 4: Wales vs. ‘England and Wales’ </vt:lpstr>
      <vt:lpstr>Contents</vt:lpstr>
      <vt:lpstr>Basic facts about Wales</vt:lpstr>
      <vt:lpstr>Geography</vt:lpstr>
      <vt:lpstr>Présentation PowerPoint</vt:lpstr>
      <vt:lpstr>Présentation PowerPoint</vt:lpstr>
      <vt:lpstr>Présentation PowerPoint</vt:lpstr>
      <vt:lpstr>Industrial activity </vt:lpstr>
      <vt:lpstr>Présentation PowerPoint</vt:lpstr>
      <vt:lpstr>Présentation PowerPoint</vt:lpstr>
      <vt:lpstr>2. Economic Characteristics Today</vt:lpstr>
      <vt:lpstr>Présentation PowerPoint</vt:lpstr>
      <vt:lpstr>Tourism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3. Political Devolution</vt:lpstr>
      <vt:lpstr>Présentation PowerPoint</vt:lpstr>
      <vt:lpstr>Présentation PowerPoint</vt:lpstr>
      <vt:lpstr>Présentation PowerPoint</vt:lpstr>
      <vt:lpstr>What powers are devolved?   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anonymous</dc:creator>
  <cp:lastModifiedBy>reviewer</cp:lastModifiedBy>
  <cp:revision>151</cp:revision>
  <dcterms:created xsi:type="dcterms:W3CDTF">2020-02-10T08:17:07Z</dcterms:created>
  <dcterms:modified xsi:type="dcterms:W3CDTF">2021-02-27T08:57:17Z</dcterms:modified>
</cp:coreProperties>
</file>